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0" r:id="rId2"/>
    <p:sldId id="269" r:id="rId3"/>
    <p:sldId id="271" r:id="rId4"/>
    <p:sldId id="261" r:id="rId5"/>
    <p:sldId id="260" r:id="rId6"/>
    <p:sldId id="262" r:id="rId7"/>
    <p:sldId id="263" r:id="rId8"/>
    <p:sldId id="257" r:id="rId9"/>
    <p:sldId id="258" r:id="rId10"/>
    <p:sldId id="259" r:id="rId11"/>
    <p:sldId id="266" r:id="rId12"/>
    <p:sldId id="264" r:id="rId13"/>
    <p:sldId id="272"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78010" autoAdjust="0"/>
  </p:normalViewPr>
  <p:slideViewPr>
    <p:cSldViewPr snapToGrid="0">
      <p:cViewPr varScale="1">
        <p:scale>
          <a:sx n="53" d="100"/>
          <a:sy n="53" d="100"/>
        </p:scale>
        <p:origin x="1084"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09158-A57C-4BFB-9D83-AC8B4F326339}" type="datetimeFigureOut">
              <a:rPr lang="en-IE" smtClean="0"/>
              <a:t>11/11/2022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1C9B2-FBA4-4ECC-AB6C-EA1AFC1D975B}" type="slidenum">
              <a:rPr lang="en-IE" smtClean="0"/>
              <a:t>‹#›</a:t>
            </a:fld>
            <a:endParaRPr lang="en-IE"/>
          </a:p>
        </p:txBody>
      </p:sp>
    </p:spTree>
    <p:extLst>
      <p:ext uri="{BB962C8B-B14F-4D97-AF65-F5344CB8AC3E}">
        <p14:creationId xmlns:p14="http://schemas.microsoft.com/office/powerpoint/2010/main" val="268340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1</a:t>
            </a:fld>
            <a:endParaRPr lang="en-IE"/>
          </a:p>
        </p:txBody>
      </p:sp>
    </p:spTree>
    <p:extLst>
      <p:ext uri="{BB962C8B-B14F-4D97-AF65-F5344CB8AC3E}">
        <p14:creationId xmlns:p14="http://schemas.microsoft.com/office/powerpoint/2010/main" val="26027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smtClean="0"/>
              <a:t>Rabbit Family Life:</a:t>
            </a:r>
          </a:p>
          <a:p>
            <a:r>
              <a:rPr lang="en-IE" sz="1200" kern="1200" dirty="0" smtClean="0">
                <a:solidFill>
                  <a:schemeClr val="tx1"/>
                </a:solidFill>
                <a:effectLst/>
                <a:latin typeface="+mn-lt"/>
                <a:ea typeface="+mn-ea"/>
                <a:cs typeface="+mn-cs"/>
              </a:rPr>
              <a:t>A male rabbit is called a Buck.</a:t>
            </a:r>
          </a:p>
          <a:p>
            <a:r>
              <a:rPr lang="en-IE" sz="1200" kern="1200" dirty="0" smtClean="0">
                <a:solidFill>
                  <a:schemeClr val="tx1"/>
                </a:solidFill>
                <a:effectLst/>
                <a:latin typeface="+mn-lt"/>
                <a:ea typeface="+mn-ea"/>
                <a:cs typeface="+mn-cs"/>
              </a:rPr>
              <a:t>A female rabbit is called a Doe.</a:t>
            </a:r>
          </a:p>
          <a:p>
            <a:r>
              <a:rPr lang="en-IE" sz="1200" kern="1200" dirty="0" smtClean="0">
                <a:solidFill>
                  <a:schemeClr val="tx1"/>
                </a:solidFill>
                <a:effectLst/>
                <a:latin typeface="+mn-lt"/>
                <a:ea typeface="+mn-ea"/>
                <a:cs typeface="+mn-cs"/>
              </a:rPr>
              <a:t>Baby rabbits are called Kittens.</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A mother rabbit moves away from the main warren and digs a special nest burrow to have her babies in. She lines the nest with her own fur that she pulls from her tummy area. </a:t>
            </a:r>
          </a:p>
          <a:p>
            <a:r>
              <a:rPr lang="en-IE" sz="1200" kern="1200" dirty="0" smtClean="0">
                <a:solidFill>
                  <a:schemeClr val="tx1"/>
                </a:solidFill>
                <a:effectLst/>
                <a:latin typeface="+mn-lt"/>
                <a:ea typeface="+mn-ea"/>
                <a:cs typeface="+mn-cs"/>
              </a:rPr>
              <a:t>The kittens are born blind and without fur, but they are kept cosy in their fur-lined nest. The mother rabbit only visits her babies once a day, usually at night, to feed her kittens. They grow fast, and after c.18 days the young bunnies start to explore outside the burrow. This can be a dangerous time for them.</a:t>
            </a:r>
          </a:p>
          <a:p>
            <a:r>
              <a:rPr lang="en-IE" sz="1200" kern="1200" dirty="0" smtClean="0">
                <a:solidFill>
                  <a:schemeClr val="tx1"/>
                </a:solidFill>
                <a:effectLst/>
                <a:latin typeface="+mn-lt"/>
                <a:ea typeface="+mn-ea"/>
                <a:cs typeface="+mn-cs"/>
              </a:rPr>
              <a:t>A doe can have several litters in a year, maybe even as many as seven. Most litters have 3 to 5 babies, but they could have up to ten, which means that a doe can produce lots of baby rabbits each year!</a:t>
            </a:r>
          </a:p>
          <a:p>
            <a:endParaRPr lang="en-IE" sz="1200" kern="1200" dirty="0" smtClean="0">
              <a:solidFill>
                <a:schemeClr val="tx1"/>
              </a:solidFill>
              <a:effectLst/>
              <a:latin typeface="+mn-lt"/>
              <a:ea typeface="+mn-ea"/>
              <a:cs typeface="+mn-cs"/>
            </a:endParaRPr>
          </a:p>
          <a:p>
            <a:r>
              <a:rPr lang="en-IE" sz="1200" b="1" kern="1200" dirty="0" smtClean="0">
                <a:solidFill>
                  <a:schemeClr val="tx1"/>
                </a:solidFill>
                <a:effectLst/>
                <a:latin typeface="+mn-lt"/>
                <a:ea typeface="+mn-ea"/>
                <a:cs typeface="+mn-cs"/>
              </a:rPr>
              <a:t>Hare Family Life:</a:t>
            </a:r>
          </a:p>
          <a:p>
            <a:r>
              <a:rPr lang="en-IE" sz="1200" kern="1200" dirty="0" smtClean="0">
                <a:solidFill>
                  <a:schemeClr val="tx1"/>
                </a:solidFill>
                <a:effectLst/>
                <a:latin typeface="+mn-lt"/>
                <a:ea typeface="+mn-ea"/>
                <a:cs typeface="+mn-cs"/>
              </a:rPr>
              <a:t>A male hare is called a Jack.</a:t>
            </a:r>
          </a:p>
          <a:p>
            <a:r>
              <a:rPr lang="en-IE" sz="1200" kern="1200" dirty="0" smtClean="0">
                <a:solidFill>
                  <a:schemeClr val="tx1"/>
                </a:solidFill>
                <a:effectLst/>
                <a:latin typeface="+mn-lt"/>
                <a:ea typeface="+mn-ea"/>
                <a:cs typeface="+mn-cs"/>
              </a:rPr>
              <a:t>A female hare is called a Jill.</a:t>
            </a:r>
          </a:p>
          <a:p>
            <a:r>
              <a:rPr lang="en-IE" sz="1200" kern="1200" dirty="0" smtClean="0">
                <a:solidFill>
                  <a:schemeClr val="tx1"/>
                </a:solidFill>
                <a:effectLst/>
                <a:latin typeface="+mn-lt"/>
                <a:ea typeface="+mn-ea"/>
                <a:cs typeface="+mn-cs"/>
              </a:rPr>
              <a:t>Baby hares are called Leverets.</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Courtship can include chasing and boxing. Males fight for dominance by boxing and kicking.</a:t>
            </a:r>
          </a:p>
          <a:p>
            <a:r>
              <a:rPr lang="en-IE" sz="1200" kern="1200" dirty="0" smtClean="0">
                <a:solidFill>
                  <a:schemeClr val="tx1"/>
                </a:solidFill>
                <a:effectLst/>
                <a:latin typeface="+mn-lt"/>
                <a:ea typeface="+mn-ea"/>
                <a:cs typeface="+mn-cs"/>
              </a:rPr>
              <a:t>The leveret are born in a form above ground, hidden in long grass. A litter usually has two or three leverets. Unlike rabbits, new born leverets are fully furred and have their eyes open. The mother leaves them alone, hidden in their form, for most of the day. She returns once a day to quickly feed them, usually at dusk. After a few days, the leverets start to explore a little. They grow fast and are weaned after 3 weeks.</a:t>
            </a:r>
          </a:p>
          <a:p>
            <a:r>
              <a:rPr lang="en-IE" sz="1200" kern="1200" dirty="0" smtClean="0">
                <a:solidFill>
                  <a:schemeClr val="tx1"/>
                </a:solidFill>
                <a:effectLst/>
                <a:latin typeface="+mn-lt"/>
                <a:ea typeface="+mn-ea"/>
                <a:cs typeface="+mn-cs"/>
              </a:rPr>
              <a:t>A female hare can produce two or three litters in a year. The gestation is quite long – around 50 days. Unusually, a female can conceive a second litter while still pregnant with the first. So some female hares can be pregnant with two litters at the same time.</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 </a:t>
            </a:r>
          </a:p>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2B1C9B2-FBA4-4ECC-AB6C-EA1AFC1D975B}" type="slidenum">
              <a:rPr lang="en-IE" smtClean="0"/>
              <a:t>10</a:t>
            </a:fld>
            <a:endParaRPr lang="en-IE"/>
          </a:p>
        </p:txBody>
      </p:sp>
    </p:spTree>
    <p:extLst>
      <p:ext uri="{BB962C8B-B14F-4D97-AF65-F5344CB8AC3E}">
        <p14:creationId xmlns:p14="http://schemas.microsoft.com/office/powerpoint/2010/main" val="378099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What Kills Rabbits &amp; Hares?</a:t>
            </a:r>
          </a:p>
          <a:p>
            <a:r>
              <a:rPr lang="en-IE" sz="1200" kern="1200" dirty="0" smtClean="0">
                <a:solidFill>
                  <a:schemeClr val="tx1"/>
                </a:solidFill>
                <a:effectLst/>
                <a:latin typeface="+mn-lt"/>
                <a:ea typeface="+mn-ea"/>
                <a:cs typeface="+mn-cs"/>
              </a:rPr>
              <a:t>Most rabbits and hares die in their first year.</a:t>
            </a:r>
          </a:p>
          <a:p>
            <a:r>
              <a:rPr lang="en-IE" sz="1200" kern="1200" dirty="0" smtClean="0">
                <a:solidFill>
                  <a:schemeClr val="tx1"/>
                </a:solidFill>
                <a:effectLst/>
                <a:latin typeface="+mn-lt"/>
                <a:ea typeface="+mn-ea"/>
                <a:cs typeface="+mn-cs"/>
              </a:rPr>
              <a:t>Few wild rabbits live more than 5 years, and few hares live more than 9 years.</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Rabbits and hares are an important part of the food chain. Lots of predators want to eat them, including buzzards and eagles, foxes, stoats and badgers. </a:t>
            </a:r>
          </a:p>
          <a:p>
            <a:r>
              <a:rPr lang="en-IE" sz="1200" kern="1200" dirty="0" smtClean="0">
                <a:solidFill>
                  <a:schemeClr val="tx1"/>
                </a:solidFill>
                <a:effectLst/>
                <a:latin typeface="+mn-lt"/>
                <a:ea typeface="+mn-ea"/>
                <a:cs typeface="+mn-cs"/>
              </a:rPr>
              <a:t>In winter, they can also die from cold and hunger.</a:t>
            </a:r>
          </a:p>
          <a:p>
            <a:endParaRPr lang="en-IE" sz="1200" kern="1200" dirty="0" smtClean="0">
              <a:solidFill>
                <a:schemeClr val="tx1"/>
              </a:solidFill>
              <a:effectLst/>
              <a:latin typeface="+mn-lt"/>
              <a:ea typeface="+mn-ea"/>
              <a:cs typeface="+mn-cs"/>
            </a:endParaRPr>
          </a:p>
          <a:p>
            <a:r>
              <a:rPr lang="en-IE" sz="1200" kern="1200" dirty="0" err="1" smtClean="0">
                <a:solidFill>
                  <a:schemeClr val="tx1"/>
                </a:solidFill>
                <a:effectLst/>
                <a:latin typeface="+mn-lt"/>
                <a:ea typeface="+mn-ea"/>
                <a:cs typeface="+mn-cs"/>
              </a:rPr>
              <a:t>Myxomatosis</a:t>
            </a:r>
            <a:r>
              <a:rPr lang="en-IE" sz="1200" kern="1200" dirty="0" smtClean="0">
                <a:solidFill>
                  <a:schemeClr val="tx1"/>
                </a:solidFill>
                <a:effectLst/>
                <a:latin typeface="+mn-lt"/>
                <a:ea typeface="+mn-ea"/>
                <a:cs typeface="+mn-cs"/>
              </a:rPr>
              <a:t> is a virus that infects rabbits. It is spread by the rabbit fleas from rabbit to rabbit. </a:t>
            </a:r>
            <a:r>
              <a:rPr lang="en-IE" sz="1200" kern="1200" dirty="0" err="1" smtClean="0">
                <a:solidFill>
                  <a:schemeClr val="tx1"/>
                </a:solidFill>
                <a:effectLst/>
                <a:latin typeface="+mn-lt"/>
                <a:ea typeface="+mn-ea"/>
                <a:cs typeface="+mn-cs"/>
              </a:rPr>
              <a:t>Myxomatosis</a:t>
            </a:r>
            <a:r>
              <a:rPr lang="en-IE" sz="1200" kern="1200" dirty="0" smtClean="0">
                <a:solidFill>
                  <a:schemeClr val="tx1"/>
                </a:solidFill>
                <a:effectLst/>
                <a:latin typeface="+mn-lt"/>
                <a:ea typeface="+mn-ea"/>
                <a:cs typeface="+mn-cs"/>
              </a:rPr>
              <a:t> was first discovered in South America. Rabbits are considered to be a pest in farmland. </a:t>
            </a:r>
            <a:r>
              <a:rPr lang="en-IE" sz="1200" kern="1200" dirty="0" err="1" smtClean="0">
                <a:solidFill>
                  <a:schemeClr val="tx1"/>
                </a:solidFill>
                <a:effectLst/>
                <a:latin typeface="+mn-lt"/>
                <a:ea typeface="+mn-ea"/>
                <a:cs typeface="+mn-cs"/>
              </a:rPr>
              <a:t>Myxomatosis</a:t>
            </a:r>
            <a:r>
              <a:rPr lang="en-IE" sz="1200" kern="1200" dirty="0" smtClean="0">
                <a:solidFill>
                  <a:schemeClr val="tx1"/>
                </a:solidFill>
                <a:effectLst/>
                <a:latin typeface="+mn-lt"/>
                <a:ea typeface="+mn-ea"/>
                <a:cs typeface="+mn-cs"/>
              </a:rPr>
              <a:t> was introduced to Ireland in the 1950s in an effort to control rabbit  populations. It is a horrible disease. Originally an outbreak would kill most of the rabbits in a warren, but over time rabbits have developed some resistance and it is now not so deadly.</a:t>
            </a:r>
          </a:p>
        </p:txBody>
      </p:sp>
      <p:sp>
        <p:nvSpPr>
          <p:cNvPr id="4" name="Slide Number Placeholder 3"/>
          <p:cNvSpPr>
            <a:spLocks noGrp="1"/>
          </p:cNvSpPr>
          <p:nvPr>
            <p:ph type="sldNum" sz="quarter" idx="10"/>
          </p:nvPr>
        </p:nvSpPr>
        <p:spPr/>
        <p:txBody>
          <a:bodyPr/>
          <a:lstStyle/>
          <a:p>
            <a:fld id="{E2B1C9B2-FBA4-4ECC-AB6C-EA1AFC1D975B}" type="slidenum">
              <a:rPr lang="en-IE" smtClean="0"/>
              <a:t>11</a:t>
            </a:fld>
            <a:endParaRPr lang="en-IE"/>
          </a:p>
        </p:txBody>
      </p:sp>
    </p:spTree>
    <p:extLst>
      <p:ext uri="{BB962C8B-B14F-4D97-AF65-F5344CB8AC3E}">
        <p14:creationId xmlns:p14="http://schemas.microsoft.com/office/powerpoint/2010/main" val="2779215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Are Rabbits &amp; Hares Protected In Ireland?</a:t>
            </a:r>
          </a:p>
          <a:p>
            <a:r>
              <a:rPr lang="en-IE" sz="1200" kern="1200" dirty="0" smtClean="0">
                <a:solidFill>
                  <a:schemeClr val="tx1"/>
                </a:solidFill>
                <a:effectLst/>
                <a:latin typeface="+mn-lt"/>
                <a:ea typeface="+mn-ea"/>
                <a:cs typeface="+mn-cs"/>
              </a:rPr>
              <a:t>Rabbits are classified as a pest species in Ireland and are not protected by </a:t>
            </a:r>
            <a:r>
              <a:rPr lang="en-IE" sz="1200" kern="1200" dirty="0" smtClean="0">
                <a:solidFill>
                  <a:schemeClr val="tx1"/>
                </a:solidFill>
                <a:effectLst/>
                <a:latin typeface="+mn-lt"/>
                <a:ea typeface="+mn-ea"/>
                <a:cs typeface="+mn-cs"/>
              </a:rPr>
              <a:t>law. </a:t>
            </a:r>
            <a:r>
              <a:rPr lang="en-IE" sz="1200" kern="1200" dirty="0" smtClean="0">
                <a:solidFill>
                  <a:schemeClr val="tx1"/>
                </a:solidFill>
                <a:effectLst/>
                <a:latin typeface="+mn-lt"/>
                <a:ea typeface="+mn-ea"/>
                <a:cs typeface="+mn-cs"/>
              </a:rPr>
              <a:t>They may be hunted throughout the year. </a:t>
            </a:r>
          </a:p>
          <a:p>
            <a:r>
              <a:rPr lang="en-IE" sz="1200" kern="1200" dirty="0" smtClean="0">
                <a:solidFill>
                  <a:schemeClr val="tx1"/>
                </a:solidFill>
                <a:effectLst/>
                <a:latin typeface="+mn-lt"/>
                <a:ea typeface="+mn-ea"/>
                <a:cs typeface="+mn-cs"/>
              </a:rPr>
              <a:t>The Irish hare is a </a:t>
            </a:r>
            <a:r>
              <a:rPr lang="en-IE" sz="1200" kern="1200" dirty="0" smtClean="0">
                <a:solidFill>
                  <a:schemeClr val="tx1"/>
                </a:solidFill>
                <a:effectLst/>
                <a:latin typeface="+mn-lt"/>
                <a:ea typeface="+mn-ea"/>
                <a:cs typeface="+mn-cs"/>
              </a:rPr>
              <a:t>threatened species </a:t>
            </a:r>
            <a:r>
              <a:rPr lang="en-IE" sz="1200" kern="1200" dirty="0" smtClean="0">
                <a:solidFill>
                  <a:schemeClr val="tx1"/>
                </a:solidFill>
                <a:effectLst/>
                <a:latin typeface="+mn-lt"/>
                <a:ea typeface="+mn-ea"/>
                <a:cs typeface="+mn-cs"/>
              </a:rPr>
              <a:t>of international importance, and is a protected </a:t>
            </a:r>
            <a:r>
              <a:rPr lang="en-IE" sz="1200" kern="1200" dirty="0" smtClean="0">
                <a:solidFill>
                  <a:schemeClr val="tx1"/>
                </a:solidFill>
                <a:effectLst/>
                <a:latin typeface="+mn-lt"/>
                <a:ea typeface="+mn-ea"/>
                <a:cs typeface="+mn-cs"/>
              </a:rPr>
              <a:t>species by law. </a:t>
            </a:r>
            <a:r>
              <a:rPr lang="en-IE" sz="1200" kern="1200" dirty="0" smtClean="0">
                <a:solidFill>
                  <a:schemeClr val="tx1"/>
                </a:solidFill>
                <a:effectLst/>
                <a:latin typeface="+mn-lt"/>
                <a:ea typeface="+mn-ea"/>
                <a:cs typeface="+mn-cs"/>
              </a:rPr>
              <a:t>However, it is also classified as a quarry species and may be hunted or coursed under licence, but only during the open season. (Usually the open season runs October to February, but it can vary each year.) Also under licence, some hares are taken alive each year by Coursing Clubs and used for hare coursing competitions with greyhounds.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smtClean="0">
                <a:solidFill>
                  <a:schemeClr val="tx1"/>
                </a:solidFill>
                <a:effectLst/>
                <a:latin typeface="+mn-lt"/>
                <a:ea typeface="+mn-ea"/>
                <a:cs typeface="+mn-cs"/>
              </a:rPr>
              <a:t>The Brown hare is classed as an Invasive Species in Ireland. </a:t>
            </a:r>
          </a:p>
          <a:p>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12</a:t>
            </a:fld>
            <a:endParaRPr lang="en-IE"/>
          </a:p>
        </p:txBody>
      </p:sp>
    </p:spTree>
    <p:extLst>
      <p:ext uri="{BB962C8B-B14F-4D97-AF65-F5344CB8AC3E}">
        <p14:creationId xmlns:p14="http://schemas.microsoft.com/office/powerpoint/2010/main" val="340245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Rabbits &amp; hares can be found in a variety of habitats including farmland, coastal sand dunes and mountain areas. </a:t>
            </a:r>
          </a:p>
          <a:p>
            <a:r>
              <a:rPr lang="en-IE" sz="1200" kern="1200" dirty="0" smtClean="0">
                <a:solidFill>
                  <a:schemeClr val="tx1"/>
                </a:solidFill>
                <a:effectLst/>
                <a:latin typeface="+mn-lt"/>
                <a:ea typeface="+mn-ea"/>
                <a:cs typeface="+mn-cs"/>
              </a:rPr>
              <a:t>Ask local people if there are any in your area. </a:t>
            </a:r>
          </a:p>
          <a:p>
            <a:r>
              <a:rPr lang="en-IE" sz="1200" kern="1200" dirty="0" smtClean="0">
                <a:solidFill>
                  <a:schemeClr val="tx1"/>
                </a:solidFill>
                <a:effectLst/>
                <a:latin typeface="+mn-lt"/>
                <a:ea typeface="+mn-ea"/>
                <a:cs typeface="+mn-cs"/>
              </a:rPr>
              <a:t>To watch them, be aware that both rabbits and hares are most active  at dawn or dusk. In areas where they are not persecuted, they may also be seen by day.</a:t>
            </a:r>
          </a:p>
          <a:p>
            <a:r>
              <a:rPr lang="en-IE" sz="1200" kern="1200" dirty="0" smtClean="0">
                <a:solidFill>
                  <a:schemeClr val="tx1"/>
                </a:solidFill>
                <a:effectLst/>
                <a:latin typeface="+mn-lt"/>
                <a:ea typeface="+mn-ea"/>
                <a:cs typeface="+mn-cs"/>
              </a:rPr>
              <a:t>If you do see rabbits or hares, stay very still and be very quiet. If they know that you are there, they will probably run away. </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Watching Rabbits: Their warrens can be identified by </a:t>
            </a:r>
          </a:p>
          <a:p>
            <a:pPr marL="171450" lvl="0" indent="-171450">
              <a:buFont typeface="Arial" panose="020B0604020202020204" pitchFamily="34" charset="0"/>
              <a:buChar char="•"/>
            </a:pPr>
            <a:r>
              <a:rPr lang="en-IE" sz="1200" kern="1200" dirty="0" smtClean="0">
                <a:solidFill>
                  <a:schemeClr val="tx1"/>
                </a:solidFill>
                <a:effectLst/>
                <a:latin typeface="+mn-lt"/>
                <a:ea typeface="+mn-ea"/>
                <a:cs typeface="+mn-cs"/>
              </a:rPr>
              <a:t>Lots of burrows</a:t>
            </a:r>
          </a:p>
          <a:p>
            <a:pPr marL="171450" lvl="0" indent="-171450">
              <a:buFont typeface="Arial" panose="020B0604020202020204" pitchFamily="34" charset="0"/>
              <a:buChar char="•"/>
            </a:pPr>
            <a:r>
              <a:rPr lang="en-IE" sz="1200" kern="1200" dirty="0" smtClean="0">
                <a:solidFill>
                  <a:schemeClr val="tx1"/>
                </a:solidFill>
                <a:effectLst/>
                <a:latin typeface="+mn-lt"/>
                <a:ea typeface="+mn-ea"/>
                <a:cs typeface="+mn-cs"/>
              </a:rPr>
              <a:t>Short grass</a:t>
            </a:r>
          </a:p>
          <a:p>
            <a:pPr marL="171450" lvl="0" indent="-171450">
              <a:buFont typeface="Arial" panose="020B0604020202020204" pitchFamily="34" charset="0"/>
              <a:buChar char="•"/>
            </a:pPr>
            <a:r>
              <a:rPr lang="en-IE" sz="1200" kern="1200" dirty="0" smtClean="0">
                <a:solidFill>
                  <a:schemeClr val="tx1"/>
                </a:solidFill>
                <a:effectLst/>
                <a:latin typeface="+mn-lt"/>
                <a:ea typeface="+mn-ea"/>
                <a:cs typeface="+mn-cs"/>
              </a:rPr>
              <a:t>Lots of rabbit poo!</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Hares are much harder to watch than rabbits. They may be spread very thinly over a very large habitat making a sighting of one very dependent on luck. As they have no burrows, it is hard to spot signs of them. </a:t>
            </a:r>
          </a:p>
          <a:p>
            <a:r>
              <a:rPr lang="en-IE" sz="1200" kern="1200" dirty="0" smtClean="0">
                <a:solidFill>
                  <a:schemeClr val="tx1"/>
                </a:solidFill>
                <a:effectLst/>
                <a:latin typeface="+mn-lt"/>
                <a:ea typeface="+mn-ea"/>
                <a:cs typeface="+mn-cs"/>
              </a:rPr>
              <a:t>Some areas however are known to have good populations of hares. Strangely, Dublin Airport has several hares. They can often be seen in the car parks there. Bull Island also has a population, but dogs have proven a problem there and the hares may be very elusive. Wexford Wildfowl Reserve is also a hare reserve. In fact, it is Ireland’s only hare reserve. Numbers fluctuate, but if you are lucky you might see one from the tower hide. </a:t>
            </a:r>
          </a:p>
          <a:p>
            <a:endParaRPr lang="en-IE" dirty="0" smtClean="0"/>
          </a:p>
          <a:p>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13</a:t>
            </a:fld>
            <a:endParaRPr lang="en-IE"/>
          </a:p>
        </p:txBody>
      </p:sp>
    </p:spTree>
    <p:extLst>
      <p:ext uri="{BB962C8B-B14F-4D97-AF65-F5344CB8AC3E}">
        <p14:creationId xmlns:p14="http://schemas.microsoft.com/office/powerpoint/2010/main" val="2087460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14</a:t>
            </a:fld>
            <a:endParaRPr lang="en-IE"/>
          </a:p>
        </p:txBody>
      </p:sp>
    </p:spTree>
    <p:extLst>
      <p:ext uri="{BB962C8B-B14F-4D97-AF65-F5344CB8AC3E}">
        <p14:creationId xmlns:p14="http://schemas.microsoft.com/office/powerpoint/2010/main" val="125363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dirty="0" smtClean="0"/>
              <a:t>Before we start – we are not</a:t>
            </a:r>
            <a:r>
              <a:rPr lang="en-IE" baseline="0" dirty="0" smtClean="0"/>
              <a:t> talking about pet rabbits here. We’re talking about wild rabbits. </a:t>
            </a:r>
            <a:endParaRPr lang="en-IE" dirty="0" smtClean="0"/>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Rabbits and hares have big ears. They have very sharp hearing. They can hear danger all around.</a:t>
            </a:r>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Their eyes are large. They are set in the side of the head, giving them almost 360° vision. Lots of animals want to eat rabbits and hares!</a:t>
            </a:r>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Rabbits and hares have long legs to enable them to run fast and leap far. When evading predators hares constantly change direction as they run. Brown hares can reach speeds of 70kph.</a:t>
            </a:r>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They have a fluffy white tail. </a:t>
            </a:r>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Rabbits and hares eat plants (</a:t>
            </a:r>
            <a:r>
              <a:rPr lang="en-IE" sz="1200" b="1" kern="1200" dirty="0" smtClean="0">
                <a:solidFill>
                  <a:schemeClr val="tx1"/>
                </a:solidFill>
                <a:effectLst/>
                <a:latin typeface="+mn-lt"/>
                <a:ea typeface="+mn-ea"/>
                <a:cs typeface="+mn-cs"/>
              </a:rPr>
              <a:t>herbivores</a:t>
            </a:r>
            <a:r>
              <a:rPr lang="en-IE" sz="1200" kern="1200" dirty="0" smtClean="0">
                <a:solidFill>
                  <a:schemeClr val="tx1"/>
                </a:solidFill>
                <a:effectLst/>
                <a:latin typeface="+mn-lt"/>
                <a:ea typeface="+mn-ea"/>
                <a:cs typeface="+mn-cs"/>
              </a:rPr>
              <a:t>). They have large front teeth (</a:t>
            </a:r>
            <a:r>
              <a:rPr lang="en-IE" sz="1200" b="1" kern="1200" dirty="0" smtClean="0">
                <a:solidFill>
                  <a:schemeClr val="tx1"/>
                </a:solidFill>
                <a:effectLst/>
                <a:latin typeface="+mn-lt"/>
                <a:ea typeface="+mn-ea"/>
                <a:cs typeface="+mn-cs"/>
              </a:rPr>
              <a:t>incisors</a:t>
            </a:r>
            <a:r>
              <a:rPr lang="en-IE" sz="1200" kern="1200" dirty="0" smtClean="0">
                <a:solidFill>
                  <a:schemeClr val="tx1"/>
                </a:solidFill>
                <a:effectLst/>
                <a:latin typeface="+mn-lt"/>
                <a:ea typeface="+mn-ea"/>
                <a:cs typeface="+mn-cs"/>
              </a:rPr>
              <a:t>) like rodents. </a:t>
            </a:r>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They rarely use their voice although they can scream when in pain or scared. Rabbits can alert other rabbits to danger by thumping their back feet off the ground.</a:t>
            </a:r>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They have a good sense of smell. They use scent glands under the chin to mark their home. </a:t>
            </a:r>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Rabbits and hares are called </a:t>
            </a:r>
            <a:r>
              <a:rPr lang="en-IE" sz="1200" b="1" kern="1200" dirty="0" smtClean="0">
                <a:solidFill>
                  <a:schemeClr val="tx1"/>
                </a:solidFill>
                <a:effectLst/>
                <a:latin typeface="+mn-lt"/>
                <a:ea typeface="+mn-ea"/>
                <a:cs typeface="+mn-cs"/>
              </a:rPr>
              <a:t>lagomorphs</a:t>
            </a:r>
            <a:r>
              <a:rPr lang="en-IE" sz="1200" kern="1200" dirty="0" smtClean="0">
                <a:solidFill>
                  <a:schemeClr val="tx1"/>
                </a:solidFill>
                <a:effectLst/>
                <a:latin typeface="+mn-lt"/>
                <a:ea typeface="+mn-ea"/>
                <a:cs typeface="+mn-cs"/>
              </a:rPr>
              <a:t>. (Which are quite similar to rodents in many ways.)</a:t>
            </a:r>
          </a:p>
          <a:p>
            <a:r>
              <a:rPr lang="en-IE" sz="1200" kern="1200" dirty="0" smtClean="0">
                <a:solidFill>
                  <a:schemeClr val="tx1"/>
                </a:solidFill>
                <a:effectLst/>
                <a:latin typeface="+mn-lt"/>
                <a:ea typeface="+mn-ea"/>
                <a:cs typeface="+mn-cs"/>
              </a:rPr>
              <a:t> </a:t>
            </a:r>
          </a:p>
          <a:p>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2</a:t>
            </a:fld>
            <a:endParaRPr lang="en-IE"/>
          </a:p>
        </p:txBody>
      </p:sp>
    </p:spTree>
    <p:extLst>
      <p:ext uri="{BB962C8B-B14F-4D97-AF65-F5344CB8AC3E}">
        <p14:creationId xmlns:p14="http://schemas.microsoft.com/office/powerpoint/2010/main" val="63474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a:t>
            </a:r>
            <a:r>
              <a:rPr lang="en-IE" baseline="0" dirty="0" smtClean="0"/>
              <a:t> have 3 species in Ireland.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aseline="0" dirty="0" smtClean="0"/>
              <a:t>We have three species in Ireland. How do you tell them apart?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aseline="0" dirty="0" smtClean="0"/>
              <a:t>Hares are bigger than rabbits. And hares have longer legs.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aseline="0" dirty="0" smtClean="0"/>
              <a:t>Rabbits and Irish hares have shorter ears – their ears are slightly shorter than the length of their head. The Brown hare has the longest ears – they are about the same length as their head.</a:t>
            </a:r>
          </a:p>
          <a:p>
            <a:r>
              <a:rPr lang="en-IE" baseline="0" dirty="0" smtClean="0"/>
              <a:t>As we shall see in the next slide, the tail is also a clue. </a:t>
            </a:r>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3</a:t>
            </a:fld>
            <a:endParaRPr lang="en-IE"/>
          </a:p>
        </p:txBody>
      </p:sp>
    </p:spTree>
    <p:extLst>
      <p:ext uri="{BB962C8B-B14F-4D97-AF65-F5344CB8AC3E}">
        <p14:creationId xmlns:p14="http://schemas.microsoft.com/office/powerpoint/2010/main" val="313660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Can you see how the</a:t>
            </a:r>
            <a:r>
              <a:rPr lang="en-IE" baseline="0" dirty="0" smtClean="0"/>
              <a:t> Irish hare has a different colour tail?</a:t>
            </a:r>
          </a:p>
          <a:p>
            <a:r>
              <a:rPr lang="en-IE" baseline="0" dirty="0" smtClean="0"/>
              <a:t>All three have white fluffy tails. They are a signal to other rabbits and hares when they run from danger. The white tails says ‘RUN, RUN’!</a:t>
            </a:r>
          </a:p>
          <a:p>
            <a:r>
              <a:rPr lang="en-IE" baseline="0" dirty="0" smtClean="0"/>
              <a:t>Both rabbits and Brown hares have a dark </a:t>
            </a:r>
            <a:r>
              <a:rPr lang="en-IE" baseline="0" dirty="0" err="1" smtClean="0"/>
              <a:t>upperside</a:t>
            </a:r>
            <a:r>
              <a:rPr lang="en-IE" baseline="0" dirty="0" smtClean="0"/>
              <a:t> to their tail.</a:t>
            </a:r>
          </a:p>
          <a:p>
            <a:r>
              <a:rPr lang="en-IE" baseline="0" dirty="0" smtClean="0"/>
              <a:t>But Irish hares are fluffy white all over. </a:t>
            </a:r>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4</a:t>
            </a:fld>
            <a:endParaRPr lang="en-IE"/>
          </a:p>
        </p:txBody>
      </p:sp>
    </p:spTree>
    <p:extLst>
      <p:ext uri="{BB962C8B-B14F-4D97-AF65-F5344CB8AC3E}">
        <p14:creationId xmlns:p14="http://schemas.microsoft.com/office/powerpoint/2010/main" val="2489257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Are Rabbits &amp; Hares Native to Ireland?</a:t>
            </a:r>
          </a:p>
          <a:p>
            <a:r>
              <a:rPr lang="en-IE" dirty="0" smtClean="0"/>
              <a:t>Native: What does</a:t>
            </a:r>
            <a:r>
              <a:rPr lang="en-IE" baseline="0" dirty="0" smtClean="0"/>
              <a:t> it mean? Most scientists consider an animal native if it has been here since the Ice Age, which is about 10,000 years. </a:t>
            </a:r>
          </a:p>
          <a:p>
            <a:endParaRPr lang="en-IE" dirty="0" smtClean="0"/>
          </a:p>
          <a:p>
            <a:r>
              <a:rPr lang="en-IE" dirty="0" smtClean="0"/>
              <a:t>Irish Hare</a:t>
            </a:r>
          </a:p>
          <a:p>
            <a:r>
              <a:rPr lang="en-IE" sz="1200" kern="1200" dirty="0" smtClean="0">
                <a:solidFill>
                  <a:schemeClr val="tx1"/>
                </a:solidFill>
                <a:effectLst/>
                <a:latin typeface="+mn-lt"/>
                <a:ea typeface="+mn-ea"/>
                <a:cs typeface="+mn-cs"/>
              </a:rPr>
              <a:t>Irish hares are one of Ireland’s longest established mammals. Scientists have found bones of Irish hares that were over 28,000 years old. They have been in Ireland at least since the Ice Age, and possibly before that. Irish hare bones have been found at </a:t>
            </a:r>
            <a:r>
              <a:rPr lang="en-IE" sz="1200" kern="1200" dirty="0" err="1" smtClean="0">
                <a:solidFill>
                  <a:schemeClr val="tx1"/>
                </a:solidFill>
                <a:effectLst/>
                <a:latin typeface="+mn-lt"/>
                <a:ea typeface="+mn-ea"/>
                <a:cs typeface="+mn-cs"/>
              </a:rPr>
              <a:t>Newgrange</a:t>
            </a:r>
            <a:r>
              <a:rPr lang="en-IE" sz="1200" kern="1200" dirty="0" smtClean="0">
                <a:solidFill>
                  <a:schemeClr val="tx1"/>
                </a:solidFill>
                <a:effectLst/>
                <a:latin typeface="+mn-lt"/>
                <a:ea typeface="+mn-ea"/>
                <a:cs typeface="+mn-cs"/>
              </a:rPr>
              <a:t> and other Mesolithic sites.  </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Ireland has its own special subspecies of Mountain hare – hence the ‘</a:t>
            </a:r>
            <a:r>
              <a:rPr lang="en-IE" sz="1200" i="1" kern="1200" dirty="0" err="1" smtClean="0">
                <a:solidFill>
                  <a:schemeClr val="tx1"/>
                </a:solidFill>
                <a:effectLst/>
                <a:latin typeface="+mn-lt"/>
                <a:ea typeface="+mn-ea"/>
                <a:cs typeface="+mn-cs"/>
              </a:rPr>
              <a:t>hibernicus</a:t>
            </a:r>
            <a:r>
              <a:rPr lang="en-IE" sz="1200" kern="1200" dirty="0" smtClean="0">
                <a:solidFill>
                  <a:schemeClr val="tx1"/>
                </a:solidFill>
                <a:effectLst/>
                <a:latin typeface="+mn-lt"/>
                <a:ea typeface="+mn-ea"/>
                <a:cs typeface="+mn-cs"/>
              </a:rPr>
              <a:t>’ in the scientific name. This subspecies differs in that it does not normally turn white in winter. </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Irish hares are found throughout Ireland. They live in a wide range of open habitats including grasslands, salt-marshes and upland bogs and heaths. </a:t>
            </a:r>
          </a:p>
          <a:p>
            <a:r>
              <a:rPr lang="en-IE" sz="1200" kern="1200" dirty="0" smtClean="0">
                <a:solidFill>
                  <a:schemeClr val="tx1"/>
                </a:solidFill>
                <a:effectLst/>
                <a:latin typeface="+mn-lt"/>
                <a:ea typeface="+mn-ea"/>
                <a:cs typeface="+mn-cs"/>
              </a:rPr>
              <a:t> </a:t>
            </a:r>
          </a:p>
          <a:p>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5</a:t>
            </a:fld>
            <a:endParaRPr lang="en-IE"/>
          </a:p>
        </p:txBody>
      </p:sp>
    </p:spTree>
    <p:extLst>
      <p:ext uri="{BB962C8B-B14F-4D97-AF65-F5344CB8AC3E}">
        <p14:creationId xmlns:p14="http://schemas.microsoft.com/office/powerpoint/2010/main" val="340965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Are Rabbits Native to Ireland?</a:t>
            </a:r>
          </a:p>
          <a:p>
            <a:r>
              <a:rPr lang="en-IE" dirty="0" smtClean="0"/>
              <a:t>Rabbits are naturalised.</a:t>
            </a:r>
            <a:r>
              <a:rPr lang="en-IE" baseline="0" dirty="0" smtClean="0"/>
              <a:t> This means that they were introduced so long ago that they are now considered to belong here.</a:t>
            </a:r>
          </a:p>
          <a:p>
            <a:r>
              <a:rPr lang="en-IE" sz="1200" kern="1200" dirty="0" smtClean="0">
                <a:solidFill>
                  <a:schemeClr val="tx1"/>
                </a:solidFill>
                <a:effectLst/>
                <a:latin typeface="+mn-lt"/>
                <a:ea typeface="+mn-ea"/>
                <a:cs typeface="+mn-cs"/>
              </a:rPr>
              <a:t>Rabbits were introduced to Ireland by the Normans in the 12</a:t>
            </a:r>
            <a:r>
              <a:rPr lang="en-IE" sz="1200" kern="1200" baseline="30000" dirty="0" smtClean="0">
                <a:solidFill>
                  <a:schemeClr val="tx1"/>
                </a:solidFill>
                <a:effectLst/>
                <a:latin typeface="+mn-lt"/>
                <a:ea typeface="+mn-ea"/>
                <a:cs typeface="+mn-cs"/>
              </a:rPr>
              <a:t>th</a:t>
            </a:r>
            <a:r>
              <a:rPr lang="en-IE" sz="1200" kern="1200" dirty="0" smtClean="0">
                <a:solidFill>
                  <a:schemeClr val="tx1"/>
                </a:solidFill>
                <a:effectLst/>
                <a:latin typeface="+mn-lt"/>
                <a:ea typeface="+mn-ea"/>
                <a:cs typeface="+mn-cs"/>
              </a:rPr>
              <a:t> century. They were bought here for food. Originally they were kept in enclosures called warrens. The earliest recorded warren in Ireland was on </a:t>
            </a:r>
            <a:r>
              <a:rPr lang="en-IE" sz="1200" kern="1200" dirty="0" err="1" smtClean="0">
                <a:solidFill>
                  <a:schemeClr val="tx1"/>
                </a:solidFill>
                <a:effectLst/>
                <a:latin typeface="+mn-lt"/>
                <a:ea typeface="+mn-ea"/>
                <a:cs typeface="+mn-cs"/>
              </a:rPr>
              <a:t>Lambay</a:t>
            </a:r>
            <a:r>
              <a:rPr lang="en-IE" sz="1200" kern="1200" dirty="0" smtClean="0">
                <a:solidFill>
                  <a:schemeClr val="tx1"/>
                </a:solidFill>
                <a:effectLst/>
                <a:latin typeface="+mn-lt"/>
                <a:ea typeface="+mn-ea"/>
                <a:cs typeface="+mn-cs"/>
              </a:rPr>
              <a:t> Island off Co. Dublin, in 1191. </a:t>
            </a:r>
          </a:p>
          <a:p>
            <a:r>
              <a:rPr lang="en-IE" sz="1200" kern="1200" dirty="0" smtClean="0">
                <a:solidFill>
                  <a:schemeClr val="tx1"/>
                </a:solidFill>
                <a:effectLst/>
                <a:latin typeface="+mn-lt"/>
                <a:ea typeface="+mn-ea"/>
                <a:cs typeface="+mn-cs"/>
              </a:rPr>
              <a:t>Rabbits soon escaped from these warrens and rapidly spread throughout Ireland. They were hunted for their meat and fur. </a:t>
            </a:r>
          </a:p>
          <a:p>
            <a:r>
              <a:rPr lang="en-IE" sz="1200" kern="1200" dirty="0" smtClean="0">
                <a:solidFill>
                  <a:schemeClr val="tx1"/>
                </a:solidFill>
                <a:effectLst/>
                <a:latin typeface="+mn-lt"/>
                <a:ea typeface="+mn-ea"/>
                <a:cs typeface="+mn-cs"/>
              </a:rPr>
              <a:t>Today, rabbits are found throughout Ireland. They live in a wide range of habitats including farmland, sand dunes, and upland areas. They like areas of short grass, especially where there is some cover such as bramble patches, hedgerows, or forest edges.</a:t>
            </a:r>
          </a:p>
          <a:p>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6</a:t>
            </a:fld>
            <a:endParaRPr lang="en-IE"/>
          </a:p>
        </p:txBody>
      </p:sp>
    </p:spTree>
    <p:extLst>
      <p:ext uri="{BB962C8B-B14F-4D97-AF65-F5344CB8AC3E}">
        <p14:creationId xmlns:p14="http://schemas.microsoft.com/office/powerpoint/2010/main" val="308359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Are Brown Hares native to Ireland?</a:t>
            </a:r>
          </a:p>
          <a:p>
            <a:r>
              <a:rPr lang="en-IE" sz="1200" kern="1200" dirty="0" smtClean="0">
                <a:solidFill>
                  <a:schemeClr val="tx1"/>
                </a:solidFill>
                <a:effectLst/>
                <a:latin typeface="+mn-lt"/>
                <a:ea typeface="+mn-ea"/>
                <a:cs typeface="+mn-cs"/>
              </a:rPr>
              <a:t>Brown Hares are not native and are classed as an Invasive Species. An Invasive Species is an introduced species that could pose a problem for our native wildlife. There is a fear that Brown hares could adversely affect populations of Irish hares. They could possibly cross breed with our native hares, thereby causing our pure Irish hares to decline or even become extinct. Or they could bring disease to our native hares.</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Brown hares were introduced into Ireland (for sport) in several places in the late 1800s and early 1900s. However, Brown hares are not as hardy as our Irish hares, and most of the populations died out. It remains in Northern Ireland. The last sightings in the Republic were in Co. Donegal. It is believed to have died out in the Republic, but you never know….</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Brown hares prefer farmland and lowland areas, and are not as tolerant of poor weather as Irish hares. Unlike Irish hares, they don’t like upland bogs and heaths.</a:t>
            </a:r>
          </a:p>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2B1C9B2-FBA4-4ECC-AB6C-EA1AFC1D975B}" type="slidenum">
              <a:rPr lang="en-IE" smtClean="0"/>
              <a:t>7</a:t>
            </a:fld>
            <a:endParaRPr lang="en-IE"/>
          </a:p>
        </p:txBody>
      </p:sp>
    </p:spTree>
    <p:extLst>
      <p:ext uri="{BB962C8B-B14F-4D97-AF65-F5344CB8AC3E}">
        <p14:creationId xmlns:p14="http://schemas.microsoft.com/office/powerpoint/2010/main" val="323655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What Do They Eat?</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Lagomorphs are herbivores. They eat plants. They particularly like grass and wildflowers. </a:t>
            </a:r>
          </a:p>
          <a:p>
            <a:r>
              <a:rPr lang="en-IE" sz="1200" kern="1200" dirty="0" smtClean="0">
                <a:solidFill>
                  <a:schemeClr val="tx1"/>
                </a:solidFill>
                <a:effectLst/>
                <a:latin typeface="+mn-lt"/>
                <a:ea typeface="+mn-ea"/>
                <a:cs typeface="+mn-cs"/>
              </a:rPr>
              <a:t>What about carrots? Pet rabbits love carrots. But wild rabbits rarely find carrots. They prefer wild plants. </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They have large incisors (the front teeth) like rodents. </a:t>
            </a:r>
          </a:p>
          <a:p>
            <a:r>
              <a:rPr lang="en-IE" sz="1200" kern="1200" dirty="0" smtClean="0">
                <a:solidFill>
                  <a:schemeClr val="tx1"/>
                </a:solidFill>
                <a:effectLst/>
                <a:latin typeface="+mn-lt"/>
                <a:ea typeface="+mn-ea"/>
                <a:cs typeface="+mn-cs"/>
              </a:rPr>
              <a:t>The teeth of rabbits and hares grow constantly. This means that they do not wear down as they constantly gnaw and chew plants.</a:t>
            </a:r>
          </a:p>
          <a:p>
            <a:endParaRPr lang="en-IE" sz="1200" kern="1200" dirty="0" smtClean="0">
              <a:solidFill>
                <a:schemeClr val="tx1"/>
              </a:solidFill>
              <a:effectLst/>
              <a:latin typeface="+mn-lt"/>
              <a:ea typeface="+mn-ea"/>
              <a:cs typeface="+mn-cs"/>
            </a:endParaRPr>
          </a:p>
          <a:p>
            <a:r>
              <a:rPr lang="en-IE" sz="1200" kern="1200" dirty="0" err="1" smtClean="0">
                <a:solidFill>
                  <a:schemeClr val="tx1"/>
                </a:solidFill>
                <a:effectLst/>
                <a:latin typeface="+mn-lt"/>
                <a:ea typeface="+mn-ea"/>
                <a:cs typeface="+mn-cs"/>
              </a:rPr>
              <a:t>Coprophagy</a:t>
            </a:r>
            <a:r>
              <a:rPr lang="en-IE" sz="1200" kern="1200" dirty="0" smtClean="0">
                <a:solidFill>
                  <a:schemeClr val="tx1"/>
                </a:solidFill>
                <a:effectLst/>
                <a:latin typeface="+mn-lt"/>
                <a:ea typeface="+mn-ea"/>
                <a:cs typeface="+mn-cs"/>
              </a:rPr>
              <a:t>: Plants can be difficult to digest. Rabbits and hares get around this problem by eating their food twice. The first time that their food passes through the gut, it is ‘pooped out’ as a half digested pellet which the rabbit or hare eats! The second time that the food gets passed through the gut, it passes out as a regular poop, the sort that you see lying around on the ground. </a:t>
            </a:r>
          </a:p>
          <a:p>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8</a:t>
            </a:fld>
            <a:endParaRPr lang="en-IE"/>
          </a:p>
        </p:txBody>
      </p:sp>
    </p:spTree>
    <p:extLst>
      <p:ext uri="{BB962C8B-B14F-4D97-AF65-F5344CB8AC3E}">
        <p14:creationId xmlns:p14="http://schemas.microsoft.com/office/powerpoint/2010/main" val="410248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Where Do They Sleep?</a:t>
            </a:r>
          </a:p>
          <a:p>
            <a:r>
              <a:rPr lang="en-IE" sz="1200" kern="1200" dirty="0" smtClean="0">
                <a:solidFill>
                  <a:schemeClr val="tx1"/>
                </a:solidFill>
                <a:effectLst/>
                <a:latin typeface="+mn-lt"/>
                <a:ea typeface="+mn-ea"/>
                <a:cs typeface="+mn-cs"/>
              </a:rPr>
              <a:t>Rabbits live in large burrow systems called warrens. Many rabbits might live in the warren. The rabbits rarely wander too far from their burrows. They need to be able to dash to safety when danger threatens. </a:t>
            </a:r>
          </a:p>
          <a:p>
            <a:r>
              <a:rPr lang="en-IE" sz="1200" kern="1200" dirty="0" smtClean="0">
                <a:solidFill>
                  <a:schemeClr val="tx1"/>
                </a:solidFill>
                <a:effectLst/>
                <a:latin typeface="+mn-lt"/>
                <a:ea typeface="+mn-ea"/>
                <a:cs typeface="+mn-cs"/>
              </a:rPr>
              <a:t>Unlike rabbits, hares do not live in burrows. They live above ground. Hares rest in a patch of flattened grass called a form. They usually have different forms throughout their territory - a place to rest by day, and a different place at night for example. A hare’s territory can be very large, especially if the habitat is poor. In rich grassland, they can have much smaller habitats.</a:t>
            </a:r>
          </a:p>
          <a:p>
            <a:r>
              <a:rPr lang="en-IE" sz="1200" kern="1200" dirty="0" smtClean="0">
                <a:solidFill>
                  <a:schemeClr val="tx1"/>
                </a:solidFill>
                <a:effectLst/>
                <a:latin typeface="+mn-lt"/>
                <a:ea typeface="+mn-ea"/>
                <a:cs typeface="+mn-cs"/>
              </a:rPr>
              <a:t>Why</a:t>
            </a:r>
            <a:r>
              <a:rPr lang="en-IE" sz="1200" kern="1200" baseline="0" dirty="0" smtClean="0">
                <a:solidFill>
                  <a:schemeClr val="tx1"/>
                </a:solidFill>
                <a:effectLst/>
                <a:latin typeface="+mn-lt"/>
                <a:ea typeface="+mn-ea"/>
                <a:cs typeface="+mn-cs"/>
              </a:rPr>
              <a:t> do you think that hares will live in a bog, but rabbits don’t ever live in a bog? What would happen if a rabbit tried to dig a burrow in the bog? </a:t>
            </a:r>
            <a:endParaRPr lang="en-IE" dirty="0"/>
          </a:p>
        </p:txBody>
      </p:sp>
      <p:sp>
        <p:nvSpPr>
          <p:cNvPr id="4" name="Slide Number Placeholder 3"/>
          <p:cNvSpPr>
            <a:spLocks noGrp="1"/>
          </p:cNvSpPr>
          <p:nvPr>
            <p:ph type="sldNum" sz="quarter" idx="10"/>
          </p:nvPr>
        </p:nvSpPr>
        <p:spPr/>
        <p:txBody>
          <a:bodyPr/>
          <a:lstStyle/>
          <a:p>
            <a:fld id="{E2B1C9B2-FBA4-4ECC-AB6C-EA1AFC1D975B}" type="slidenum">
              <a:rPr lang="en-IE" smtClean="0"/>
              <a:t>9</a:t>
            </a:fld>
            <a:endParaRPr lang="en-IE"/>
          </a:p>
        </p:txBody>
      </p:sp>
    </p:spTree>
    <p:extLst>
      <p:ext uri="{BB962C8B-B14F-4D97-AF65-F5344CB8AC3E}">
        <p14:creationId xmlns:p14="http://schemas.microsoft.com/office/powerpoint/2010/main" val="30036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74228807-7CFF-4F58-826B-240B26F96C1C}" type="datetimeFigureOut">
              <a:rPr lang="en-IE" smtClean="0"/>
              <a:t>11/11/2022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3192519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4228807-7CFF-4F58-826B-240B26F96C1C}" type="datetimeFigureOut">
              <a:rPr lang="en-IE" smtClean="0"/>
              <a:t>11/11/2022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250719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4228807-7CFF-4F58-826B-240B26F96C1C}" type="datetimeFigureOut">
              <a:rPr lang="en-IE" smtClean="0"/>
              <a:t>11/11/2022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203861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4228807-7CFF-4F58-826B-240B26F96C1C}" type="datetimeFigureOut">
              <a:rPr lang="en-IE" smtClean="0"/>
              <a:t>11/11/2022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384070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4228807-7CFF-4F58-826B-240B26F96C1C}" type="datetimeFigureOut">
              <a:rPr lang="en-IE" smtClean="0"/>
              <a:t>11/11/2022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2839475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74228807-7CFF-4F58-826B-240B26F96C1C}" type="datetimeFigureOut">
              <a:rPr lang="en-IE" smtClean="0"/>
              <a:t>11/11/2022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144337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74228807-7CFF-4F58-826B-240B26F96C1C}" type="datetimeFigureOut">
              <a:rPr lang="en-IE" smtClean="0"/>
              <a:t>11/11/2022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3691115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74228807-7CFF-4F58-826B-240B26F96C1C}" type="datetimeFigureOut">
              <a:rPr lang="en-IE" smtClean="0"/>
              <a:t>11/11/2022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324901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28807-7CFF-4F58-826B-240B26F96C1C}" type="datetimeFigureOut">
              <a:rPr lang="en-IE" smtClean="0"/>
              <a:t>11/11/2022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201387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4228807-7CFF-4F58-826B-240B26F96C1C}" type="datetimeFigureOut">
              <a:rPr lang="en-IE" smtClean="0"/>
              <a:t>11/11/2022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3036137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4228807-7CFF-4F58-826B-240B26F96C1C}" type="datetimeFigureOut">
              <a:rPr lang="en-IE" smtClean="0"/>
              <a:t>11/11/2022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7B751C1-FE6E-4532-A633-5DEAC8908C6E}" type="slidenum">
              <a:rPr lang="en-IE" smtClean="0"/>
              <a:t>‹#›</a:t>
            </a:fld>
            <a:endParaRPr lang="en-IE"/>
          </a:p>
        </p:txBody>
      </p:sp>
    </p:spTree>
    <p:extLst>
      <p:ext uri="{BB962C8B-B14F-4D97-AF65-F5344CB8AC3E}">
        <p14:creationId xmlns:p14="http://schemas.microsoft.com/office/powerpoint/2010/main" val="47921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28807-7CFF-4F58-826B-240B26F96C1C}" type="datetimeFigureOut">
              <a:rPr lang="en-IE" smtClean="0"/>
              <a:t>11/11/2022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751C1-FE6E-4532-A633-5DEAC8908C6E}" type="slidenum">
              <a:rPr lang="en-IE" smtClean="0"/>
              <a:t>‹#›</a:t>
            </a:fld>
            <a:endParaRPr lang="en-IE"/>
          </a:p>
        </p:txBody>
      </p:sp>
    </p:spTree>
    <p:extLst>
      <p:ext uri="{BB962C8B-B14F-4D97-AF65-F5344CB8AC3E}">
        <p14:creationId xmlns:p14="http://schemas.microsoft.com/office/powerpoint/2010/main" val="4095267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483" r="58" b="131"/>
          <a:stretch/>
        </p:blipFill>
        <p:spPr>
          <a:xfrm>
            <a:off x="2160" y="-74428"/>
            <a:ext cx="12182752" cy="7517218"/>
          </a:xfrm>
          <a:prstGeom prst="rect">
            <a:avLst/>
          </a:prstGeom>
        </p:spPr>
      </p:pic>
      <p:sp>
        <p:nvSpPr>
          <p:cNvPr id="2" name="Title 1"/>
          <p:cNvSpPr>
            <a:spLocks noGrp="1"/>
          </p:cNvSpPr>
          <p:nvPr>
            <p:ph type="ctrTitle"/>
          </p:nvPr>
        </p:nvSpPr>
        <p:spPr>
          <a:xfrm>
            <a:off x="1357746" y="1514764"/>
            <a:ext cx="9144000" cy="1043854"/>
          </a:xfrm>
        </p:spPr>
        <p:txBody>
          <a:bodyPr/>
          <a:lstStyle/>
          <a:p>
            <a:r>
              <a:rPr lang="en-IE" dirty="0" smtClean="0">
                <a:latin typeface="Naisiunta Medium" panose="02010603050405020104" pitchFamily="50" charset="0"/>
              </a:rPr>
              <a:t>Rabbits &amp; Hares</a:t>
            </a:r>
            <a:endParaRPr lang="en-IE" dirty="0">
              <a:latin typeface="Naisiunta Medium" panose="02010603050405020104" pitchFamily="50" charset="0"/>
            </a:endParaRPr>
          </a:p>
        </p:txBody>
      </p:sp>
      <p:sp>
        <p:nvSpPr>
          <p:cNvPr id="5" name="TextBox 4"/>
          <p:cNvSpPr txBox="1"/>
          <p:nvPr/>
        </p:nvSpPr>
        <p:spPr>
          <a:xfrm>
            <a:off x="9661637" y="0"/>
            <a:ext cx="2418068" cy="276999"/>
          </a:xfrm>
          <a:prstGeom prst="rect">
            <a:avLst/>
          </a:prstGeom>
          <a:noFill/>
        </p:spPr>
        <p:txBody>
          <a:bodyPr wrap="square" rtlCol="0">
            <a:spAutoFit/>
          </a:bodyPr>
          <a:lstStyle/>
          <a:p>
            <a:r>
              <a:rPr lang="en-IE" sz="1200" dirty="0" smtClean="0">
                <a:solidFill>
                  <a:schemeClr val="bg1"/>
                </a:solidFill>
              </a:rPr>
              <a:t>Wikimedia – Mike Pennington</a:t>
            </a:r>
            <a:endParaRPr lang="en-IE" sz="1200"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315" y="5105401"/>
            <a:ext cx="3457853" cy="1443880"/>
          </a:xfrm>
          <a:prstGeom prst="rect">
            <a:avLst/>
          </a:prstGeom>
        </p:spPr>
      </p:pic>
    </p:spTree>
    <p:extLst>
      <p:ext uri="{BB962C8B-B14F-4D97-AF65-F5344CB8AC3E}">
        <p14:creationId xmlns:p14="http://schemas.microsoft.com/office/powerpoint/2010/main" val="64146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09337" y="478703"/>
            <a:ext cx="2989488" cy="512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Family Life</a:t>
            </a:r>
            <a:endParaRPr lang="en-IE" sz="2800" dirty="0">
              <a:latin typeface="Naisiunta Medium" panose="02010603050405020104" pitchFamily="50" charset="0"/>
            </a:endParaRPr>
          </a:p>
        </p:txBody>
      </p:sp>
      <p:sp>
        <p:nvSpPr>
          <p:cNvPr id="7" name="TextBox 6"/>
          <p:cNvSpPr txBox="1"/>
          <p:nvPr/>
        </p:nvSpPr>
        <p:spPr>
          <a:xfrm>
            <a:off x="6261314" y="5877088"/>
            <a:ext cx="2127774" cy="461665"/>
          </a:xfrm>
          <a:prstGeom prst="rect">
            <a:avLst/>
          </a:prstGeom>
          <a:noFill/>
        </p:spPr>
        <p:txBody>
          <a:bodyPr wrap="square" rtlCol="0">
            <a:spAutoFit/>
          </a:bodyPr>
          <a:lstStyle/>
          <a:p>
            <a:r>
              <a:rPr lang="en-IE" sz="2400" dirty="0" smtClean="0"/>
              <a:t>Hare – Leveret</a:t>
            </a:r>
            <a:endParaRPr lang="en-IE" sz="2400" dirty="0"/>
          </a:p>
        </p:txBody>
      </p:sp>
      <p:sp>
        <p:nvSpPr>
          <p:cNvPr id="9" name="TextBox 8"/>
          <p:cNvSpPr txBox="1"/>
          <p:nvPr/>
        </p:nvSpPr>
        <p:spPr>
          <a:xfrm>
            <a:off x="666428" y="5877088"/>
            <a:ext cx="4014282" cy="461665"/>
          </a:xfrm>
          <a:prstGeom prst="rect">
            <a:avLst/>
          </a:prstGeom>
          <a:noFill/>
        </p:spPr>
        <p:txBody>
          <a:bodyPr wrap="square" rtlCol="0">
            <a:spAutoFit/>
          </a:bodyPr>
          <a:lstStyle/>
          <a:p>
            <a:r>
              <a:rPr lang="en-IE" sz="2400" dirty="0" smtClean="0"/>
              <a:t>Rabbit - Kittens</a:t>
            </a:r>
            <a:endParaRPr lang="en-IE" sz="2400"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090" t="353" r="3475" b="-353"/>
          <a:stretch/>
        </p:blipFill>
        <p:spPr>
          <a:xfrm>
            <a:off x="666428" y="1219328"/>
            <a:ext cx="5253925" cy="4391075"/>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378" r="5180"/>
          <a:stretch/>
        </p:blipFill>
        <p:spPr>
          <a:xfrm>
            <a:off x="6347637" y="1219327"/>
            <a:ext cx="5178056" cy="4391075"/>
          </a:xfrm>
          <a:prstGeom prst="rect">
            <a:avLst/>
          </a:prstGeom>
        </p:spPr>
      </p:pic>
      <p:sp>
        <p:nvSpPr>
          <p:cNvPr id="12" name="TextBox 11"/>
          <p:cNvSpPr txBox="1"/>
          <p:nvPr/>
        </p:nvSpPr>
        <p:spPr>
          <a:xfrm>
            <a:off x="9518450" y="1219327"/>
            <a:ext cx="2007243" cy="276999"/>
          </a:xfrm>
          <a:prstGeom prst="rect">
            <a:avLst/>
          </a:prstGeom>
          <a:noFill/>
        </p:spPr>
        <p:txBody>
          <a:bodyPr wrap="square" rtlCol="0">
            <a:spAutoFit/>
          </a:bodyPr>
          <a:lstStyle/>
          <a:p>
            <a:r>
              <a:rPr lang="en-IE" sz="1200" dirty="0" smtClean="0">
                <a:solidFill>
                  <a:schemeClr val="bg1"/>
                </a:solidFill>
              </a:rPr>
              <a:t>Wikimedia - </a:t>
            </a:r>
            <a:r>
              <a:rPr lang="az-Cyrl-AZ" sz="1200" dirty="0">
                <a:solidFill>
                  <a:schemeClr val="bg1"/>
                </a:solidFill>
              </a:rPr>
              <a:t>Петроченко В. І.</a:t>
            </a:r>
            <a:r>
              <a:rPr lang="en-IE" sz="1200" dirty="0" smtClean="0">
                <a:solidFill>
                  <a:schemeClr val="bg1"/>
                </a:solidFill>
              </a:rPr>
              <a:t> </a:t>
            </a:r>
            <a:endParaRPr lang="en-IE" sz="1200" dirty="0">
              <a:solidFill>
                <a:schemeClr val="bg1"/>
              </a:solidFill>
            </a:endParaRPr>
          </a:p>
        </p:txBody>
      </p:sp>
    </p:spTree>
    <p:extLst>
      <p:ext uri="{BB962C8B-B14F-4D97-AF65-F5344CB8AC3E}">
        <p14:creationId xmlns:p14="http://schemas.microsoft.com/office/powerpoint/2010/main" val="2245526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9452" y="486960"/>
            <a:ext cx="3239145" cy="5204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What kills rabbits?</a:t>
            </a:r>
            <a:endParaRPr lang="en-IE" sz="2800" dirty="0">
              <a:latin typeface="Naisiunta Medium" panose="02010603050405020104" pitchFamily="50"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390" r="6387"/>
          <a:stretch/>
        </p:blipFill>
        <p:spPr>
          <a:xfrm>
            <a:off x="3226055" y="1223115"/>
            <a:ext cx="2743200" cy="46939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431" y="1212659"/>
            <a:ext cx="2393965" cy="4693921"/>
          </a:xfrm>
          <a:prstGeom prst="rect">
            <a:avLst/>
          </a:prstGeom>
        </p:spPr>
      </p:pic>
      <p:sp>
        <p:nvSpPr>
          <p:cNvPr id="5" name="TextBox 4"/>
          <p:cNvSpPr txBox="1"/>
          <p:nvPr/>
        </p:nvSpPr>
        <p:spPr>
          <a:xfrm>
            <a:off x="6322431" y="5619126"/>
            <a:ext cx="1820762" cy="276999"/>
          </a:xfrm>
          <a:prstGeom prst="rect">
            <a:avLst/>
          </a:prstGeom>
          <a:noFill/>
        </p:spPr>
        <p:txBody>
          <a:bodyPr wrap="square" rtlCol="0">
            <a:spAutoFit/>
          </a:bodyPr>
          <a:lstStyle/>
          <a:p>
            <a:r>
              <a:rPr lang="en-IE" sz="1200" dirty="0" smtClean="0">
                <a:solidFill>
                  <a:schemeClr val="bg1"/>
                </a:solidFill>
              </a:rPr>
              <a:t>NPWS – Gillian Stewart</a:t>
            </a:r>
            <a:endParaRPr lang="en-IE" sz="1200" dirty="0">
              <a:solidFill>
                <a:schemeClr val="bg1"/>
              </a:solidFill>
            </a:endParaRPr>
          </a:p>
        </p:txBody>
      </p:sp>
      <p:sp>
        <p:nvSpPr>
          <p:cNvPr id="8" name="TextBox 7"/>
          <p:cNvSpPr txBox="1"/>
          <p:nvPr/>
        </p:nvSpPr>
        <p:spPr>
          <a:xfrm>
            <a:off x="3222113" y="5629581"/>
            <a:ext cx="2006801" cy="276999"/>
          </a:xfrm>
          <a:prstGeom prst="rect">
            <a:avLst/>
          </a:prstGeom>
          <a:noFill/>
        </p:spPr>
        <p:txBody>
          <a:bodyPr wrap="square" rtlCol="0">
            <a:spAutoFit/>
          </a:bodyPr>
          <a:lstStyle/>
          <a:p>
            <a:r>
              <a:rPr lang="en-IE" sz="1200" dirty="0">
                <a:solidFill>
                  <a:schemeClr val="bg1"/>
                </a:solidFill>
              </a:rPr>
              <a:t>Wikimedia - Steve </a:t>
            </a:r>
            <a:r>
              <a:rPr lang="en-IE" sz="1200" dirty="0" err="1">
                <a:solidFill>
                  <a:schemeClr val="bg1"/>
                </a:solidFill>
              </a:rPr>
              <a:t>Hillebrand</a:t>
            </a:r>
            <a:endParaRPr lang="en-IE" sz="1200" dirty="0">
              <a:solidFill>
                <a:schemeClr val="bg1"/>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0623" r="22841"/>
          <a:stretch/>
        </p:blipFill>
        <p:spPr>
          <a:xfrm>
            <a:off x="210798" y="1230813"/>
            <a:ext cx="2658139" cy="4701618"/>
          </a:xfrm>
          <a:prstGeom prst="rect">
            <a:avLst/>
          </a:prstGeom>
        </p:spPr>
      </p:pic>
      <p:sp>
        <p:nvSpPr>
          <p:cNvPr id="10" name="TextBox 9"/>
          <p:cNvSpPr txBox="1"/>
          <p:nvPr/>
        </p:nvSpPr>
        <p:spPr>
          <a:xfrm>
            <a:off x="160413" y="5668904"/>
            <a:ext cx="1896988" cy="276999"/>
          </a:xfrm>
          <a:prstGeom prst="rect">
            <a:avLst/>
          </a:prstGeom>
          <a:noFill/>
        </p:spPr>
        <p:txBody>
          <a:bodyPr wrap="square" rtlCol="0">
            <a:spAutoFit/>
          </a:bodyPr>
          <a:lstStyle/>
          <a:p>
            <a:r>
              <a:rPr lang="en-IE" sz="1200" dirty="0">
                <a:solidFill>
                  <a:schemeClr val="bg1"/>
                </a:solidFill>
              </a:rPr>
              <a:t>Wikimedia </a:t>
            </a:r>
            <a:r>
              <a:rPr lang="en-IE" sz="1200" dirty="0" smtClean="0">
                <a:solidFill>
                  <a:schemeClr val="bg1"/>
                </a:solidFill>
              </a:rPr>
              <a:t>– Bengt Nyman</a:t>
            </a:r>
            <a:endParaRPr lang="en-IE" sz="1200" dirty="0">
              <a:solidFill>
                <a:schemeClr val="bg1"/>
              </a:solidFill>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7577" r="35494"/>
          <a:stretch/>
        </p:blipFill>
        <p:spPr>
          <a:xfrm>
            <a:off x="9069573" y="1223115"/>
            <a:ext cx="2923953" cy="4673010"/>
          </a:xfrm>
          <a:prstGeom prst="rect">
            <a:avLst/>
          </a:prstGeom>
        </p:spPr>
      </p:pic>
      <p:sp>
        <p:nvSpPr>
          <p:cNvPr id="12" name="TextBox 11"/>
          <p:cNvSpPr txBox="1"/>
          <p:nvPr/>
        </p:nvSpPr>
        <p:spPr>
          <a:xfrm>
            <a:off x="9069572" y="5619125"/>
            <a:ext cx="2758909" cy="276999"/>
          </a:xfrm>
          <a:prstGeom prst="rect">
            <a:avLst/>
          </a:prstGeom>
          <a:noFill/>
        </p:spPr>
        <p:txBody>
          <a:bodyPr wrap="square" rtlCol="0">
            <a:spAutoFit/>
          </a:bodyPr>
          <a:lstStyle/>
          <a:p>
            <a:r>
              <a:rPr lang="en-IE" sz="1200" dirty="0">
                <a:solidFill>
                  <a:schemeClr val="bg1"/>
                </a:solidFill>
              </a:rPr>
              <a:t>Wikimedia </a:t>
            </a:r>
            <a:r>
              <a:rPr lang="en-IE" sz="1200" dirty="0" smtClean="0">
                <a:solidFill>
                  <a:schemeClr val="bg1"/>
                </a:solidFill>
              </a:rPr>
              <a:t>– Fletch 2002</a:t>
            </a:r>
            <a:endParaRPr lang="en-IE" sz="1200" dirty="0">
              <a:solidFill>
                <a:schemeClr val="bg1"/>
              </a:solidFill>
            </a:endParaRPr>
          </a:p>
        </p:txBody>
      </p:sp>
      <p:sp>
        <p:nvSpPr>
          <p:cNvPr id="2" name="Rectangle 1"/>
          <p:cNvSpPr/>
          <p:nvPr/>
        </p:nvSpPr>
        <p:spPr>
          <a:xfrm>
            <a:off x="210798" y="5971188"/>
            <a:ext cx="933910" cy="369332"/>
          </a:xfrm>
          <a:prstGeom prst="rect">
            <a:avLst/>
          </a:prstGeom>
        </p:spPr>
        <p:txBody>
          <a:bodyPr wrap="none">
            <a:spAutoFit/>
          </a:bodyPr>
          <a:lstStyle/>
          <a:p>
            <a:r>
              <a:rPr lang="en-IE" b="1" dirty="0" smtClean="0"/>
              <a:t>Buzzard</a:t>
            </a:r>
            <a:endParaRPr lang="en-IE" dirty="0"/>
          </a:p>
        </p:txBody>
      </p:sp>
      <p:sp>
        <p:nvSpPr>
          <p:cNvPr id="13" name="Rectangle 12"/>
          <p:cNvSpPr/>
          <p:nvPr/>
        </p:nvSpPr>
        <p:spPr>
          <a:xfrm>
            <a:off x="3222113" y="5971188"/>
            <a:ext cx="686855" cy="369332"/>
          </a:xfrm>
          <a:prstGeom prst="rect">
            <a:avLst/>
          </a:prstGeom>
        </p:spPr>
        <p:txBody>
          <a:bodyPr wrap="none">
            <a:spAutoFit/>
          </a:bodyPr>
          <a:lstStyle/>
          <a:p>
            <a:r>
              <a:rPr lang="en-IE" b="1" dirty="0" smtClean="0"/>
              <a:t>Stoat</a:t>
            </a:r>
            <a:endParaRPr lang="en-IE" dirty="0"/>
          </a:p>
        </p:txBody>
      </p:sp>
      <p:sp>
        <p:nvSpPr>
          <p:cNvPr id="14" name="Rectangle 13"/>
          <p:cNvSpPr/>
          <p:nvPr/>
        </p:nvSpPr>
        <p:spPr>
          <a:xfrm>
            <a:off x="9069572" y="5971188"/>
            <a:ext cx="1458989" cy="369332"/>
          </a:xfrm>
          <a:prstGeom prst="rect">
            <a:avLst/>
          </a:prstGeom>
        </p:spPr>
        <p:txBody>
          <a:bodyPr wrap="none">
            <a:spAutoFit/>
          </a:bodyPr>
          <a:lstStyle/>
          <a:p>
            <a:r>
              <a:rPr lang="en-IE" b="1" dirty="0" err="1" smtClean="0"/>
              <a:t>Myxomatosis</a:t>
            </a:r>
            <a:endParaRPr lang="en-IE" dirty="0"/>
          </a:p>
        </p:txBody>
      </p:sp>
      <p:sp>
        <p:nvSpPr>
          <p:cNvPr id="15" name="Rectangle 14"/>
          <p:cNvSpPr/>
          <p:nvPr/>
        </p:nvSpPr>
        <p:spPr>
          <a:xfrm>
            <a:off x="6322431" y="5971188"/>
            <a:ext cx="512256" cy="369332"/>
          </a:xfrm>
          <a:prstGeom prst="rect">
            <a:avLst/>
          </a:prstGeom>
        </p:spPr>
        <p:txBody>
          <a:bodyPr wrap="none">
            <a:spAutoFit/>
          </a:bodyPr>
          <a:lstStyle/>
          <a:p>
            <a:r>
              <a:rPr lang="en-IE" b="1" dirty="0" smtClean="0"/>
              <a:t>Fox</a:t>
            </a:r>
            <a:endParaRPr lang="en-IE" dirty="0"/>
          </a:p>
        </p:txBody>
      </p:sp>
    </p:spTree>
    <p:extLst>
      <p:ext uri="{BB962C8B-B14F-4D97-AF65-F5344CB8AC3E}">
        <p14:creationId xmlns:p14="http://schemas.microsoft.com/office/powerpoint/2010/main" val="3836578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279" y="1361066"/>
            <a:ext cx="7320127" cy="4323361"/>
          </a:xfrm>
          <a:prstGeom prst="rect">
            <a:avLst/>
          </a:prstGeom>
        </p:spPr>
      </p:pic>
      <p:sp>
        <p:nvSpPr>
          <p:cNvPr id="3" name="TextBox 2"/>
          <p:cNvSpPr txBox="1"/>
          <p:nvPr/>
        </p:nvSpPr>
        <p:spPr>
          <a:xfrm>
            <a:off x="9851066" y="6457590"/>
            <a:ext cx="2200940" cy="369332"/>
          </a:xfrm>
          <a:prstGeom prst="rect">
            <a:avLst/>
          </a:prstGeom>
          <a:noFill/>
        </p:spPr>
        <p:txBody>
          <a:bodyPr wrap="square" rtlCol="0">
            <a:spAutoFit/>
          </a:bodyPr>
          <a:lstStyle/>
          <a:p>
            <a:r>
              <a:rPr lang="en-IE"/>
              <a:t>Johann Jacob Weber</a:t>
            </a:r>
            <a:endParaRPr lang="en-IE" dirty="0"/>
          </a:p>
        </p:txBody>
      </p:sp>
      <p:sp>
        <p:nvSpPr>
          <p:cNvPr id="4" name="Title 1"/>
          <p:cNvSpPr txBox="1">
            <a:spLocks/>
          </p:cNvSpPr>
          <p:nvPr/>
        </p:nvSpPr>
        <p:spPr>
          <a:xfrm>
            <a:off x="449452" y="486959"/>
            <a:ext cx="7061691" cy="5921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Are rabbits and hares protected in Ireland?</a:t>
            </a:r>
            <a:endParaRPr lang="en-IE" sz="2800" dirty="0">
              <a:latin typeface="Naisiunta Medium" panose="02010603050405020104" pitchFamily="50" charset="0"/>
            </a:endParaRPr>
          </a:p>
        </p:txBody>
      </p:sp>
    </p:spTree>
    <p:extLst>
      <p:ext uri="{BB962C8B-B14F-4D97-AF65-F5344CB8AC3E}">
        <p14:creationId xmlns:p14="http://schemas.microsoft.com/office/powerpoint/2010/main" val="641684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2"/>
            <a:ext cx="12192000" cy="6859463"/>
          </a:xfrm>
          <a:prstGeom prst="rect">
            <a:avLst/>
          </a:prstGeom>
        </p:spPr>
      </p:pic>
      <p:sp>
        <p:nvSpPr>
          <p:cNvPr id="3" name="Title 1"/>
          <p:cNvSpPr txBox="1">
            <a:spLocks/>
          </p:cNvSpPr>
          <p:nvPr/>
        </p:nvSpPr>
        <p:spPr>
          <a:xfrm>
            <a:off x="500742" y="356330"/>
            <a:ext cx="4953000" cy="5921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solidFill>
                  <a:schemeClr val="bg1"/>
                </a:solidFill>
                <a:latin typeface="Naisiunta Medium" panose="02010603050405020104" pitchFamily="50" charset="0"/>
              </a:rPr>
              <a:t>How to see rabbits and hares</a:t>
            </a:r>
            <a:endParaRPr lang="en-IE" sz="2800" dirty="0">
              <a:solidFill>
                <a:schemeClr val="bg1"/>
              </a:solidFill>
              <a:latin typeface="Naisiunta Medium" panose="02010603050405020104" pitchFamily="50" charset="0"/>
            </a:endParaRPr>
          </a:p>
        </p:txBody>
      </p:sp>
    </p:spTree>
    <p:extLst>
      <p:ext uri="{BB962C8B-B14F-4D97-AF65-F5344CB8AC3E}">
        <p14:creationId xmlns:p14="http://schemas.microsoft.com/office/powerpoint/2010/main" val="1202169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207" t="6159" r="36777" b="9343"/>
          <a:stretch/>
        </p:blipFill>
        <p:spPr>
          <a:xfrm>
            <a:off x="0" y="0"/>
            <a:ext cx="5845628" cy="6858000"/>
          </a:xfrm>
          <a:prstGeom prst="rect">
            <a:avLst/>
          </a:prstGeom>
        </p:spPr>
      </p:pic>
      <p:sp>
        <p:nvSpPr>
          <p:cNvPr id="4" name="Title 1"/>
          <p:cNvSpPr txBox="1">
            <a:spLocks/>
          </p:cNvSpPr>
          <p:nvPr/>
        </p:nvSpPr>
        <p:spPr>
          <a:xfrm>
            <a:off x="6166900" y="486655"/>
            <a:ext cx="1549468" cy="5036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Credits</a:t>
            </a:r>
            <a:endParaRPr lang="en-IE" sz="2800" dirty="0">
              <a:latin typeface="Naisiunta Medium" panose="02010603050405020104" pitchFamily="50" charset="0"/>
            </a:endParaRPr>
          </a:p>
        </p:txBody>
      </p:sp>
      <p:sp>
        <p:nvSpPr>
          <p:cNvPr id="5" name="TextBox 4"/>
          <p:cNvSpPr txBox="1"/>
          <p:nvPr/>
        </p:nvSpPr>
        <p:spPr>
          <a:xfrm>
            <a:off x="9180639" y="474345"/>
            <a:ext cx="2862944" cy="5632311"/>
          </a:xfrm>
          <a:prstGeom prst="rect">
            <a:avLst/>
          </a:prstGeom>
          <a:noFill/>
        </p:spPr>
        <p:txBody>
          <a:bodyPr wrap="square" rtlCol="0">
            <a:spAutoFit/>
          </a:bodyPr>
          <a:lstStyle/>
          <a:p>
            <a:r>
              <a:rPr lang="en-IE" b="1" dirty="0" smtClean="0"/>
              <a:t>NPWS: </a:t>
            </a:r>
          </a:p>
          <a:p>
            <a:r>
              <a:rPr lang="en-IE" dirty="0" smtClean="0"/>
              <a:t>Gillian Stewart</a:t>
            </a:r>
          </a:p>
          <a:p>
            <a:endParaRPr lang="en-IE" dirty="0" smtClean="0"/>
          </a:p>
          <a:p>
            <a:r>
              <a:rPr lang="en-IE" b="1" dirty="0" smtClean="0"/>
              <a:t>Wikimedia Commons:</a:t>
            </a:r>
          </a:p>
          <a:p>
            <a:r>
              <a:rPr lang="en-IE" dirty="0" smtClean="0"/>
              <a:t>Alexis </a:t>
            </a:r>
            <a:r>
              <a:rPr lang="en-IE" dirty="0"/>
              <a:t>Lours</a:t>
            </a:r>
          </a:p>
          <a:p>
            <a:r>
              <a:rPr lang="en-IE" dirty="0"/>
              <a:t>Bengt Nyman</a:t>
            </a:r>
          </a:p>
          <a:p>
            <a:r>
              <a:rPr lang="en-IE" dirty="0"/>
              <a:t>Fletch 2002</a:t>
            </a:r>
          </a:p>
          <a:p>
            <a:r>
              <a:rPr lang="en-IE" dirty="0"/>
              <a:t>Frank </a:t>
            </a:r>
            <a:r>
              <a:rPr lang="en-IE" dirty="0" err="1"/>
              <a:t>Vassen</a:t>
            </a:r>
            <a:endParaRPr lang="en-IE" dirty="0"/>
          </a:p>
          <a:p>
            <a:r>
              <a:rPr lang="en-IE" dirty="0" smtClean="0"/>
              <a:t>Frank </a:t>
            </a:r>
            <a:r>
              <a:rPr lang="en-IE" dirty="0" err="1"/>
              <a:t>Vincentz</a:t>
            </a:r>
            <a:endParaRPr lang="en-IE" dirty="0"/>
          </a:p>
          <a:p>
            <a:r>
              <a:rPr lang="en-IE" dirty="0" err="1" smtClean="0"/>
              <a:t>Gidzy</a:t>
            </a:r>
            <a:endParaRPr lang="en-IE" dirty="0"/>
          </a:p>
          <a:p>
            <a:r>
              <a:rPr lang="en-IE" dirty="0" smtClean="0"/>
              <a:t>Hans-Dieter Graf</a:t>
            </a:r>
          </a:p>
          <a:p>
            <a:r>
              <a:rPr lang="en-IE" dirty="0"/>
              <a:t>J.J. Harrison</a:t>
            </a:r>
          </a:p>
          <a:p>
            <a:r>
              <a:rPr lang="en-IE" dirty="0" smtClean="0"/>
              <a:t>Paulo Costa</a:t>
            </a:r>
          </a:p>
          <a:p>
            <a:r>
              <a:rPr lang="en-IE" dirty="0" err="1" smtClean="0"/>
              <a:t>Tiia</a:t>
            </a:r>
            <a:r>
              <a:rPr lang="en-IE" dirty="0" smtClean="0"/>
              <a:t> Monto</a:t>
            </a:r>
          </a:p>
          <a:p>
            <a:r>
              <a:rPr lang="en-IE" dirty="0" smtClean="0"/>
              <a:t>Mike </a:t>
            </a:r>
            <a:r>
              <a:rPr lang="en-IE" dirty="0"/>
              <a:t>Pennington</a:t>
            </a:r>
          </a:p>
          <a:p>
            <a:r>
              <a:rPr lang="en-IE" dirty="0" smtClean="0"/>
              <a:t>Steve </a:t>
            </a:r>
            <a:r>
              <a:rPr lang="en-IE" dirty="0" err="1" smtClean="0"/>
              <a:t>Hilleband</a:t>
            </a:r>
            <a:endParaRPr lang="en-IE" dirty="0" smtClean="0"/>
          </a:p>
          <a:p>
            <a:r>
              <a:rPr lang="az-Cyrl-AZ" dirty="0" smtClean="0"/>
              <a:t>Петроченко </a:t>
            </a:r>
            <a:r>
              <a:rPr lang="az-Cyrl-AZ" dirty="0"/>
              <a:t>В. І. </a:t>
            </a:r>
          </a:p>
          <a:p>
            <a:endParaRPr lang="en-IE" dirty="0" smtClean="0"/>
          </a:p>
          <a:p>
            <a:r>
              <a:rPr lang="en-IE" b="1" dirty="0" smtClean="0"/>
              <a:t>Artists: </a:t>
            </a:r>
          </a:p>
          <a:p>
            <a:r>
              <a:rPr lang="en-IE" dirty="0" smtClean="0"/>
              <a:t>Johann Jacob Weber</a:t>
            </a:r>
            <a:endParaRPr lang="en-IE" dirty="0"/>
          </a:p>
        </p:txBody>
      </p:sp>
      <p:sp>
        <p:nvSpPr>
          <p:cNvPr id="6" name="Rectangle 5"/>
          <p:cNvSpPr/>
          <p:nvPr/>
        </p:nvSpPr>
        <p:spPr>
          <a:xfrm>
            <a:off x="6293476" y="1171675"/>
            <a:ext cx="1662377" cy="1200329"/>
          </a:xfrm>
          <a:prstGeom prst="rect">
            <a:avLst/>
          </a:prstGeom>
        </p:spPr>
        <p:txBody>
          <a:bodyPr wrap="square">
            <a:spAutoFit/>
          </a:bodyPr>
          <a:lstStyle/>
          <a:p>
            <a:r>
              <a:rPr lang="en-IE" dirty="0"/>
              <a:t>Thanks are due to the following </a:t>
            </a:r>
            <a:r>
              <a:rPr lang="en-IE" dirty="0" smtClean="0"/>
              <a:t>photographers and artists:</a:t>
            </a:r>
            <a:endParaRPr lang="en-IE" dirty="0"/>
          </a:p>
        </p:txBody>
      </p:sp>
      <p:sp>
        <p:nvSpPr>
          <p:cNvPr id="7" name="Title 1"/>
          <p:cNvSpPr txBox="1">
            <a:spLocks/>
          </p:cNvSpPr>
          <p:nvPr/>
        </p:nvSpPr>
        <p:spPr>
          <a:xfrm>
            <a:off x="500742" y="356330"/>
            <a:ext cx="4953000" cy="5921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solidFill>
                  <a:schemeClr val="bg1"/>
                </a:solidFill>
                <a:latin typeface="Naisiunta Medium" panose="02010603050405020104" pitchFamily="50" charset="0"/>
              </a:rPr>
              <a:t>Thank you for Watching</a:t>
            </a:r>
            <a:endParaRPr lang="en-IE" sz="2800" dirty="0">
              <a:solidFill>
                <a:schemeClr val="bg1"/>
              </a:solidFill>
              <a:latin typeface="Naisiunta Medium" panose="02010603050405020104" pitchFamily="50"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012" y="5464628"/>
            <a:ext cx="2722306" cy="1136741"/>
          </a:xfrm>
          <a:prstGeom prst="rect">
            <a:avLst/>
          </a:prstGeom>
        </p:spPr>
      </p:pic>
    </p:spTree>
    <p:extLst>
      <p:ext uri="{BB962C8B-B14F-4D97-AF65-F5344CB8AC3E}">
        <p14:creationId xmlns:p14="http://schemas.microsoft.com/office/powerpoint/2010/main" val="2639197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181" t="-150" r="18603" b="150"/>
          <a:stretch/>
        </p:blipFill>
        <p:spPr>
          <a:xfrm>
            <a:off x="0" y="0"/>
            <a:ext cx="7839182" cy="6858000"/>
          </a:xfrm>
          <a:prstGeom prst="rect">
            <a:avLst/>
          </a:prstGeom>
        </p:spPr>
      </p:pic>
      <p:sp>
        <p:nvSpPr>
          <p:cNvPr id="3" name="Title 1"/>
          <p:cNvSpPr txBox="1">
            <a:spLocks/>
          </p:cNvSpPr>
          <p:nvPr/>
        </p:nvSpPr>
        <p:spPr>
          <a:xfrm>
            <a:off x="8137132" y="759667"/>
            <a:ext cx="3705546" cy="925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What’s special about </a:t>
            </a:r>
          </a:p>
          <a:p>
            <a:pPr algn="ctr"/>
            <a:r>
              <a:rPr lang="en-IE" sz="2800" dirty="0" smtClean="0">
                <a:latin typeface="Naisiunta Medium" panose="02010603050405020104" pitchFamily="50" charset="0"/>
              </a:rPr>
              <a:t>Rabbits &amp; Hares?</a:t>
            </a:r>
            <a:endParaRPr lang="en-IE" sz="2800" dirty="0">
              <a:latin typeface="Naisiunta Medium" panose="02010603050405020104" pitchFamily="50" charset="0"/>
            </a:endParaRPr>
          </a:p>
        </p:txBody>
      </p:sp>
      <p:sp>
        <p:nvSpPr>
          <p:cNvPr id="5" name="TextBox 4"/>
          <p:cNvSpPr txBox="1"/>
          <p:nvPr/>
        </p:nvSpPr>
        <p:spPr>
          <a:xfrm>
            <a:off x="8567056" y="1870804"/>
            <a:ext cx="2845697" cy="3416320"/>
          </a:xfrm>
          <a:prstGeom prst="rect">
            <a:avLst/>
          </a:prstGeom>
          <a:noFill/>
        </p:spPr>
        <p:txBody>
          <a:bodyPr wrap="square" rtlCol="0">
            <a:spAutoFit/>
          </a:bodyPr>
          <a:lstStyle/>
          <a:p>
            <a:pPr marL="285750" indent="-285750">
              <a:buFont typeface="Arial" panose="020B0604020202020204" pitchFamily="34" charset="0"/>
              <a:buChar char="•"/>
            </a:pPr>
            <a:r>
              <a:rPr lang="en-IE" sz="2400" dirty="0" smtClean="0"/>
              <a:t>Ears</a:t>
            </a:r>
          </a:p>
          <a:p>
            <a:pPr marL="285750" indent="-285750">
              <a:buFont typeface="Arial" panose="020B0604020202020204" pitchFamily="34" charset="0"/>
              <a:buChar char="•"/>
            </a:pPr>
            <a:r>
              <a:rPr lang="en-IE" sz="2400" dirty="0" smtClean="0"/>
              <a:t>Eyes</a:t>
            </a:r>
          </a:p>
          <a:p>
            <a:pPr marL="285750" indent="-285750">
              <a:buFont typeface="Arial" panose="020B0604020202020204" pitchFamily="34" charset="0"/>
              <a:buChar char="•"/>
            </a:pPr>
            <a:r>
              <a:rPr lang="en-IE" sz="2400" dirty="0"/>
              <a:t>Big back legs</a:t>
            </a:r>
          </a:p>
          <a:p>
            <a:pPr marL="285750" indent="-285750">
              <a:buFont typeface="Arial" panose="020B0604020202020204" pitchFamily="34" charset="0"/>
              <a:buChar char="•"/>
            </a:pPr>
            <a:r>
              <a:rPr lang="en-IE" sz="2400" dirty="0"/>
              <a:t>Tail</a:t>
            </a:r>
          </a:p>
          <a:p>
            <a:pPr marL="285750" indent="-285750">
              <a:buFont typeface="Arial" panose="020B0604020202020204" pitchFamily="34" charset="0"/>
              <a:buChar char="•"/>
            </a:pPr>
            <a:r>
              <a:rPr lang="en-IE" sz="2400" dirty="0"/>
              <a:t>Teeth</a:t>
            </a:r>
          </a:p>
          <a:p>
            <a:pPr marL="285750" indent="-285750">
              <a:buFont typeface="Arial" panose="020B0604020202020204" pitchFamily="34" charset="0"/>
              <a:buChar char="•"/>
            </a:pPr>
            <a:r>
              <a:rPr lang="en-IE" sz="2400" dirty="0" smtClean="0"/>
              <a:t>Sense of smell</a:t>
            </a:r>
          </a:p>
          <a:p>
            <a:pPr marL="285750" indent="-285750">
              <a:buFont typeface="Arial" panose="020B0604020202020204" pitchFamily="34" charset="0"/>
              <a:buChar char="•"/>
            </a:pPr>
            <a:r>
              <a:rPr lang="en-IE" sz="2400" dirty="0" smtClean="0"/>
              <a:t>Very quiet</a:t>
            </a:r>
          </a:p>
          <a:p>
            <a:pPr marL="285750" indent="-285750">
              <a:buFont typeface="Arial" panose="020B0604020202020204" pitchFamily="34" charset="0"/>
              <a:buChar char="•"/>
            </a:pPr>
            <a:r>
              <a:rPr lang="en-IE" sz="2400" dirty="0" smtClean="0"/>
              <a:t>Lagomorphs</a:t>
            </a:r>
          </a:p>
          <a:p>
            <a:pPr marL="285750" indent="-285750">
              <a:buFont typeface="Arial" panose="020B0604020202020204" pitchFamily="34" charset="0"/>
              <a:buChar char="•"/>
            </a:pPr>
            <a:r>
              <a:rPr lang="en-IE" sz="2400" dirty="0" smtClean="0"/>
              <a:t>Easter bunny!</a:t>
            </a:r>
          </a:p>
        </p:txBody>
      </p:sp>
      <p:sp>
        <p:nvSpPr>
          <p:cNvPr id="6" name="TextBox 5"/>
          <p:cNvSpPr txBox="1"/>
          <p:nvPr/>
        </p:nvSpPr>
        <p:spPr>
          <a:xfrm>
            <a:off x="353781" y="298002"/>
            <a:ext cx="1643865" cy="461665"/>
          </a:xfrm>
          <a:prstGeom prst="rect">
            <a:avLst/>
          </a:prstGeom>
          <a:noFill/>
        </p:spPr>
        <p:txBody>
          <a:bodyPr wrap="square" rtlCol="0">
            <a:spAutoFit/>
          </a:bodyPr>
          <a:lstStyle/>
          <a:p>
            <a:r>
              <a:rPr lang="en-IE" sz="2400" b="1" dirty="0" smtClean="0">
                <a:solidFill>
                  <a:schemeClr val="bg1"/>
                </a:solidFill>
                <a:latin typeface="Naisiunta Medium" panose="02010603050405020104" pitchFamily="50" charset="0"/>
              </a:rPr>
              <a:t>Irish Hare</a:t>
            </a:r>
            <a:endParaRPr lang="en-IE" sz="2400" b="1" dirty="0">
              <a:solidFill>
                <a:schemeClr val="bg1"/>
              </a:solidFill>
              <a:latin typeface="Naisiunta Medium" panose="02010603050405020104" pitchFamily="50" charset="0"/>
            </a:endParaRPr>
          </a:p>
        </p:txBody>
      </p:sp>
      <p:sp>
        <p:nvSpPr>
          <p:cNvPr id="7" name="TextBox 6"/>
          <p:cNvSpPr txBox="1"/>
          <p:nvPr/>
        </p:nvSpPr>
        <p:spPr>
          <a:xfrm>
            <a:off x="168443" y="6436895"/>
            <a:ext cx="1997242" cy="276999"/>
          </a:xfrm>
          <a:prstGeom prst="rect">
            <a:avLst/>
          </a:prstGeom>
          <a:noFill/>
        </p:spPr>
        <p:txBody>
          <a:bodyPr wrap="square" rtlCol="0">
            <a:spAutoFit/>
          </a:bodyPr>
          <a:lstStyle/>
          <a:p>
            <a:r>
              <a:rPr lang="en-IE" sz="1200" dirty="0" smtClean="0">
                <a:solidFill>
                  <a:schemeClr val="bg1"/>
                </a:solidFill>
              </a:rPr>
              <a:t>NPWS – Gillian Stewart</a:t>
            </a:r>
            <a:endParaRPr lang="en-IE" sz="1200" dirty="0">
              <a:solidFill>
                <a:schemeClr val="bg1"/>
              </a:solidFill>
            </a:endParaRPr>
          </a:p>
        </p:txBody>
      </p:sp>
    </p:spTree>
    <p:extLst>
      <p:ext uri="{BB962C8B-B14F-4D97-AF65-F5344CB8AC3E}">
        <p14:creationId xmlns:p14="http://schemas.microsoft.com/office/powerpoint/2010/main" val="1570265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3" t="10519" r="133" b="10324"/>
          <a:stretch/>
        </p:blipFill>
        <p:spPr>
          <a:xfrm>
            <a:off x="389490" y="640600"/>
            <a:ext cx="3569110" cy="3532469"/>
          </a:xfrm>
          <a:prstGeom prst="rect">
            <a:avLst/>
          </a:prstGeom>
        </p:spPr>
      </p:pic>
      <p:sp>
        <p:nvSpPr>
          <p:cNvPr id="12" name="Title 1"/>
          <p:cNvSpPr txBox="1">
            <a:spLocks/>
          </p:cNvSpPr>
          <p:nvPr/>
        </p:nvSpPr>
        <p:spPr>
          <a:xfrm>
            <a:off x="4713197" y="92761"/>
            <a:ext cx="2812026" cy="4280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Rabbit or Hare?</a:t>
            </a:r>
            <a:endParaRPr lang="en-IE" sz="2800" dirty="0">
              <a:latin typeface="Naisiunta Medium" panose="02010603050405020104" pitchFamily="50" charset="0"/>
            </a:endParaRPr>
          </a:p>
        </p:txBody>
      </p:sp>
      <p:sp>
        <p:nvSpPr>
          <p:cNvPr id="2" name="TextBox 1"/>
          <p:cNvSpPr txBox="1"/>
          <p:nvPr/>
        </p:nvSpPr>
        <p:spPr>
          <a:xfrm>
            <a:off x="389490" y="4247734"/>
            <a:ext cx="2182761" cy="1107996"/>
          </a:xfrm>
          <a:prstGeom prst="rect">
            <a:avLst/>
          </a:prstGeom>
          <a:noFill/>
        </p:spPr>
        <p:txBody>
          <a:bodyPr wrap="square" rtlCol="0">
            <a:spAutoFit/>
          </a:bodyPr>
          <a:lstStyle/>
          <a:p>
            <a:r>
              <a:rPr lang="en-IE" sz="2400" b="1" dirty="0" smtClean="0"/>
              <a:t>Rabbit</a:t>
            </a:r>
          </a:p>
          <a:p>
            <a:r>
              <a:rPr lang="en-IE" sz="2400" b="1" dirty="0" err="1" smtClean="0">
                <a:solidFill>
                  <a:srgbClr val="006600"/>
                </a:solidFill>
              </a:rPr>
              <a:t>Coinín</a:t>
            </a:r>
            <a:endParaRPr lang="en-IE" sz="2400" b="1" dirty="0" smtClean="0">
              <a:solidFill>
                <a:srgbClr val="006600"/>
              </a:solidFill>
            </a:endParaRPr>
          </a:p>
          <a:p>
            <a:r>
              <a:rPr lang="en-IE" i="1" dirty="0" err="1"/>
              <a:t>Orycolagus</a:t>
            </a:r>
            <a:r>
              <a:rPr lang="en-IE" i="1" dirty="0"/>
              <a:t> </a:t>
            </a:r>
            <a:r>
              <a:rPr lang="en-IE" i="1" dirty="0" err="1"/>
              <a:t>cuniculus</a:t>
            </a:r>
            <a:endParaRPr lang="en-IE" i="1" dirty="0"/>
          </a:p>
        </p:txBody>
      </p:sp>
      <p:sp>
        <p:nvSpPr>
          <p:cNvPr id="13" name="TextBox 12"/>
          <p:cNvSpPr txBox="1"/>
          <p:nvPr/>
        </p:nvSpPr>
        <p:spPr>
          <a:xfrm>
            <a:off x="4329851" y="4292829"/>
            <a:ext cx="3578719" cy="1107996"/>
          </a:xfrm>
          <a:prstGeom prst="rect">
            <a:avLst/>
          </a:prstGeom>
          <a:noFill/>
        </p:spPr>
        <p:txBody>
          <a:bodyPr wrap="square" rtlCol="0">
            <a:spAutoFit/>
          </a:bodyPr>
          <a:lstStyle/>
          <a:p>
            <a:r>
              <a:rPr lang="en-IE" sz="2400" b="1" dirty="0" smtClean="0"/>
              <a:t>Irish / Mountain Hare</a:t>
            </a:r>
          </a:p>
          <a:p>
            <a:r>
              <a:rPr lang="en-IE" sz="2400" b="1" dirty="0" err="1" smtClean="0">
                <a:solidFill>
                  <a:srgbClr val="006600"/>
                </a:solidFill>
              </a:rPr>
              <a:t>Giorria</a:t>
            </a:r>
            <a:endParaRPr lang="en-IE" sz="2400" b="1" dirty="0" smtClean="0">
              <a:solidFill>
                <a:srgbClr val="006600"/>
              </a:solidFill>
            </a:endParaRPr>
          </a:p>
          <a:p>
            <a:r>
              <a:rPr lang="en-IE" i="1" dirty="0"/>
              <a:t>Lepus </a:t>
            </a:r>
            <a:r>
              <a:rPr lang="en-IE" i="1" dirty="0" err="1"/>
              <a:t>timidus</a:t>
            </a:r>
            <a:r>
              <a:rPr lang="en-IE" i="1" dirty="0"/>
              <a:t> </a:t>
            </a:r>
            <a:r>
              <a:rPr lang="en-IE" i="1" dirty="0" err="1"/>
              <a:t>hibernicus</a:t>
            </a:r>
            <a:endParaRPr lang="en-IE" i="1" dirty="0"/>
          </a:p>
        </p:txBody>
      </p:sp>
      <p:sp>
        <p:nvSpPr>
          <p:cNvPr id="14" name="TextBox 13"/>
          <p:cNvSpPr txBox="1"/>
          <p:nvPr/>
        </p:nvSpPr>
        <p:spPr>
          <a:xfrm>
            <a:off x="8279822" y="4292829"/>
            <a:ext cx="2182761" cy="1107996"/>
          </a:xfrm>
          <a:prstGeom prst="rect">
            <a:avLst/>
          </a:prstGeom>
          <a:noFill/>
        </p:spPr>
        <p:txBody>
          <a:bodyPr wrap="square" rtlCol="0">
            <a:spAutoFit/>
          </a:bodyPr>
          <a:lstStyle/>
          <a:p>
            <a:r>
              <a:rPr lang="en-IE" sz="2400" b="1" dirty="0" smtClean="0"/>
              <a:t>Brown Hare</a:t>
            </a:r>
          </a:p>
          <a:p>
            <a:r>
              <a:rPr lang="en-IE" sz="2400" b="1" dirty="0" err="1" smtClean="0">
                <a:solidFill>
                  <a:srgbClr val="006600"/>
                </a:solidFill>
              </a:rPr>
              <a:t>Giorria</a:t>
            </a:r>
            <a:r>
              <a:rPr lang="en-IE" sz="2400" b="1" dirty="0" smtClean="0">
                <a:solidFill>
                  <a:srgbClr val="006600"/>
                </a:solidFill>
              </a:rPr>
              <a:t> </a:t>
            </a:r>
            <a:r>
              <a:rPr lang="en-IE" sz="2400" b="1" dirty="0" err="1" smtClean="0">
                <a:solidFill>
                  <a:srgbClr val="006600"/>
                </a:solidFill>
              </a:rPr>
              <a:t>gallda</a:t>
            </a:r>
            <a:endParaRPr lang="en-IE" sz="2400" b="1" dirty="0" smtClean="0">
              <a:solidFill>
                <a:srgbClr val="006600"/>
              </a:solidFill>
            </a:endParaRPr>
          </a:p>
          <a:p>
            <a:r>
              <a:rPr lang="en-IE" i="1" dirty="0"/>
              <a:t>Lepus </a:t>
            </a:r>
            <a:r>
              <a:rPr lang="en-IE" i="1" dirty="0" err="1" smtClean="0"/>
              <a:t>europaeus</a:t>
            </a:r>
            <a:endParaRPr lang="en-IE" i="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5945" y="5955103"/>
            <a:ext cx="718728" cy="758110"/>
          </a:xfrm>
          <a:prstGeom prst="rect">
            <a:avLst/>
          </a:prstGeom>
        </p:spPr>
      </p:pic>
      <p:sp>
        <p:nvSpPr>
          <p:cNvPr id="5" name="TextBox 4"/>
          <p:cNvSpPr txBox="1"/>
          <p:nvPr/>
        </p:nvSpPr>
        <p:spPr>
          <a:xfrm>
            <a:off x="1480870" y="6251548"/>
            <a:ext cx="1710813" cy="461665"/>
          </a:xfrm>
          <a:prstGeom prst="rect">
            <a:avLst/>
          </a:prstGeom>
          <a:noFill/>
        </p:spPr>
        <p:txBody>
          <a:bodyPr wrap="square" rtlCol="0">
            <a:spAutoFit/>
          </a:bodyPr>
          <a:lstStyle/>
          <a:p>
            <a:r>
              <a:rPr lang="en-IE" sz="2400" dirty="0" smtClean="0"/>
              <a:t>Up to 2 kg</a:t>
            </a:r>
            <a:endParaRPr lang="en-IE" sz="24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29850" y="5731825"/>
            <a:ext cx="930407" cy="98138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9821" y="5615005"/>
            <a:ext cx="1041159" cy="1098208"/>
          </a:xfrm>
          <a:prstGeom prst="rect">
            <a:avLst/>
          </a:prstGeom>
        </p:spPr>
      </p:pic>
      <p:sp>
        <p:nvSpPr>
          <p:cNvPr id="17" name="TextBox 16"/>
          <p:cNvSpPr txBox="1"/>
          <p:nvPr/>
        </p:nvSpPr>
        <p:spPr>
          <a:xfrm>
            <a:off x="9607176" y="6251547"/>
            <a:ext cx="1710813" cy="461665"/>
          </a:xfrm>
          <a:prstGeom prst="rect">
            <a:avLst/>
          </a:prstGeom>
          <a:noFill/>
        </p:spPr>
        <p:txBody>
          <a:bodyPr wrap="square" rtlCol="0">
            <a:spAutoFit/>
          </a:bodyPr>
          <a:lstStyle/>
          <a:p>
            <a:r>
              <a:rPr lang="en-IE" sz="2400" dirty="0" smtClean="0"/>
              <a:t>Up to 3.5 kg</a:t>
            </a:r>
            <a:endParaRPr lang="en-IE" sz="2400" dirty="0"/>
          </a:p>
        </p:txBody>
      </p:sp>
      <p:sp>
        <p:nvSpPr>
          <p:cNvPr id="18" name="TextBox 17"/>
          <p:cNvSpPr txBox="1"/>
          <p:nvPr/>
        </p:nvSpPr>
        <p:spPr>
          <a:xfrm>
            <a:off x="5457132" y="6251548"/>
            <a:ext cx="1710813" cy="461665"/>
          </a:xfrm>
          <a:prstGeom prst="rect">
            <a:avLst/>
          </a:prstGeom>
          <a:noFill/>
        </p:spPr>
        <p:txBody>
          <a:bodyPr wrap="square" rtlCol="0">
            <a:spAutoFit/>
          </a:bodyPr>
          <a:lstStyle/>
          <a:p>
            <a:r>
              <a:rPr lang="en-IE" sz="2400" dirty="0" smtClean="0"/>
              <a:t>Up to 3 kg</a:t>
            </a:r>
            <a:endParaRPr lang="en-IE" sz="2400" dirty="0"/>
          </a:p>
        </p:txBody>
      </p:sp>
      <p:sp>
        <p:nvSpPr>
          <p:cNvPr id="21" name="TextBox 20"/>
          <p:cNvSpPr txBox="1"/>
          <p:nvPr/>
        </p:nvSpPr>
        <p:spPr>
          <a:xfrm>
            <a:off x="2841103" y="3702979"/>
            <a:ext cx="1117497" cy="461665"/>
          </a:xfrm>
          <a:prstGeom prst="rect">
            <a:avLst/>
          </a:prstGeom>
          <a:noFill/>
        </p:spPr>
        <p:txBody>
          <a:bodyPr wrap="square" rtlCol="0">
            <a:spAutoFit/>
          </a:bodyPr>
          <a:lstStyle/>
          <a:p>
            <a:pPr algn="r"/>
            <a:r>
              <a:rPr lang="en-IE" sz="1200" dirty="0" smtClean="0">
                <a:solidFill>
                  <a:schemeClr val="bg1"/>
                </a:solidFill>
              </a:rPr>
              <a:t>Wikimedia</a:t>
            </a:r>
          </a:p>
          <a:p>
            <a:pPr algn="r"/>
            <a:r>
              <a:rPr lang="en-IE" sz="1200" dirty="0" smtClean="0">
                <a:solidFill>
                  <a:schemeClr val="bg1"/>
                </a:solidFill>
              </a:rPr>
              <a:t>J.J. Harrison</a:t>
            </a:r>
            <a:endParaRPr lang="en-IE" sz="1200" dirty="0">
              <a:solidFill>
                <a:schemeClr val="bg1"/>
              </a:solidFill>
            </a:endParaRP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77" t="10172" r="44730" b="10125"/>
          <a:stretch/>
        </p:blipFill>
        <p:spPr>
          <a:xfrm>
            <a:off x="4270859" y="633531"/>
            <a:ext cx="3669983" cy="353953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1178" r="26304"/>
          <a:stretch/>
        </p:blipFill>
        <p:spPr>
          <a:xfrm>
            <a:off x="8279822" y="616454"/>
            <a:ext cx="3487062" cy="3586915"/>
          </a:xfrm>
          <a:prstGeom prst="rect">
            <a:avLst/>
          </a:prstGeom>
        </p:spPr>
      </p:pic>
      <p:sp>
        <p:nvSpPr>
          <p:cNvPr id="24" name="TextBox 23"/>
          <p:cNvSpPr txBox="1"/>
          <p:nvPr/>
        </p:nvSpPr>
        <p:spPr>
          <a:xfrm>
            <a:off x="8299490" y="3702979"/>
            <a:ext cx="1477790" cy="461665"/>
          </a:xfrm>
          <a:prstGeom prst="rect">
            <a:avLst/>
          </a:prstGeom>
          <a:noFill/>
        </p:spPr>
        <p:txBody>
          <a:bodyPr wrap="square" rtlCol="0">
            <a:spAutoFit/>
          </a:bodyPr>
          <a:lstStyle/>
          <a:p>
            <a:r>
              <a:rPr lang="en-IE" sz="1200" dirty="0" smtClean="0">
                <a:solidFill>
                  <a:schemeClr val="bg1"/>
                </a:solidFill>
              </a:rPr>
              <a:t>Wikimedia</a:t>
            </a:r>
          </a:p>
          <a:p>
            <a:r>
              <a:rPr lang="en-IE" sz="1200" dirty="0" smtClean="0">
                <a:solidFill>
                  <a:schemeClr val="bg1"/>
                </a:solidFill>
              </a:rPr>
              <a:t>Hans-Dieter </a:t>
            </a:r>
            <a:r>
              <a:rPr lang="en-IE" sz="1200" dirty="0">
                <a:solidFill>
                  <a:schemeClr val="bg1"/>
                </a:solidFill>
              </a:rPr>
              <a:t>Graf</a:t>
            </a:r>
          </a:p>
        </p:txBody>
      </p:sp>
      <p:sp>
        <p:nvSpPr>
          <p:cNvPr id="8" name="TextBox 7"/>
          <p:cNvSpPr txBox="1"/>
          <p:nvPr/>
        </p:nvSpPr>
        <p:spPr>
          <a:xfrm>
            <a:off x="6138122" y="3693296"/>
            <a:ext cx="1802720" cy="461665"/>
          </a:xfrm>
          <a:prstGeom prst="rect">
            <a:avLst/>
          </a:prstGeom>
          <a:noFill/>
        </p:spPr>
        <p:txBody>
          <a:bodyPr wrap="square" rtlCol="0">
            <a:spAutoFit/>
          </a:bodyPr>
          <a:lstStyle/>
          <a:p>
            <a:pPr algn="r"/>
            <a:r>
              <a:rPr lang="en-IE" sz="1200" dirty="0" smtClean="0">
                <a:solidFill>
                  <a:schemeClr val="bg1"/>
                </a:solidFill>
              </a:rPr>
              <a:t>NPWS </a:t>
            </a:r>
          </a:p>
          <a:p>
            <a:pPr algn="r"/>
            <a:r>
              <a:rPr lang="en-IE" sz="1200" dirty="0" smtClean="0">
                <a:solidFill>
                  <a:schemeClr val="bg1"/>
                </a:solidFill>
              </a:rPr>
              <a:t>Gillian Stewart</a:t>
            </a:r>
            <a:endParaRPr lang="en-IE" sz="1200" dirty="0">
              <a:solidFill>
                <a:schemeClr val="bg1"/>
              </a:solidFill>
            </a:endParaRPr>
          </a:p>
        </p:txBody>
      </p:sp>
    </p:spTree>
    <p:extLst>
      <p:ext uri="{BB962C8B-B14F-4D97-AF65-F5344CB8AC3E}">
        <p14:creationId xmlns:p14="http://schemas.microsoft.com/office/powerpoint/2010/main" val="611914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7614" y="4583804"/>
            <a:ext cx="1160341" cy="461665"/>
          </a:xfrm>
          <a:prstGeom prst="rect">
            <a:avLst/>
          </a:prstGeom>
          <a:noFill/>
        </p:spPr>
        <p:txBody>
          <a:bodyPr wrap="square" rtlCol="0">
            <a:spAutoFit/>
          </a:bodyPr>
          <a:lstStyle/>
          <a:p>
            <a:r>
              <a:rPr lang="en-IE" sz="2400" b="1" dirty="0" smtClean="0"/>
              <a:t>Rabbit</a:t>
            </a:r>
          </a:p>
        </p:txBody>
      </p:sp>
      <p:sp>
        <p:nvSpPr>
          <p:cNvPr id="9" name="TextBox 8"/>
          <p:cNvSpPr txBox="1"/>
          <p:nvPr/>
        </p:nvSpPr>
        <p:spPr>
          <a:xfrm>
            <a:off x="10340577" y="3539919"/>
            <a:ext cx="1765284" cy="474216"/>
          </a:xfrm>
          <a:prstGeom prst="rect">
            <a:avLst/>
          </a:prstGeom>
          <a:noFill/>
        </p:spPr>
        <p:txBody>
          <a:bodyPr wrap="square" rtlCol="0">
            <a:spAutoFit/>
          </a:bodyPr>
          <a:lstStyle/>
          <a:p>
            <a:r>
              <a:rPr lang="en-IE" sz="2400" b="1" dirty="0" smtClean="0"/>
              <a:t>Brown Hare</a:t>
            </a:r>
          </a:p>
        </p:txBody>
      </p:sp>
      <p:sp>
        <p:nvSpPr>
          <p:cNvPr id="10" name="TextBox 9"/>
          <p:cNvSpPr txBox="1"/>
          <p:nvPr/>
        </p:nvSpPr>
        <p:spPr>
          <a:xfrm>
            <a:off x="9430141" y="6253346"/>
            <a:ext cx="1567956" cy="461665"/>
          </a:xfrm>
          <a:prstGeom prst="rect">
            <a:avLst/>
          </a:prstGeom>
          <a:noFill/>
        </p:spPr>
        <p:txBody>
          <a:bodyPr wrap="square" rtlCol="0">
            <a:spAutoFit/>
          </a:bodyPr>
          <a:lstStyle/>
          <a:p>
            <a:r>
              <a:rPr lang="en-IE" sz="2400" b="1" dirty="0" smtClean="0"/>
              <a:t>Irish Hare</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17" r="15971" b="12005"/>
          <a:stretch/>
        </p:blipFill>
        <p:spPr>
          <a:xfrm>
            <a:off x="2312612" y="2047598"/>
            <a:ext cx="6874328" cy="480591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291" y="0"/>
            <a:ext cx="4362741" cy="3510643"/>
          </a:xfrm>
          <a:prstGeom prst="rect">
            <a:avLst/>
          </a:prstGeom>
          <a:ln w="38100">
            <a:solidFill>
              <a:schemeClr val="bg1"/>
            </a:solidFill>
          </a:ln>
        </p:spPr>
      </p:pic>
      <p:sp>
        <p:nvSpPr>
          <p:cNvPr id="15" name="TextBox 14"/>
          <p:cNvSpPr txBox="1"/>
          <p:nvPr/>
        </p:nvSpPr>
        <p:spPr>
          <a:xfrm>
            <a:off x="10446026" y="29276"/>
            <a:ext cx="1745975" cy="276999"/>
          </a:xfrm>
          <a:prstGeom prst="rect">
            <a:avLst/>
          </a:prstGeom>
          <a:noFill/>
        </p:spPr>
        <p:txBody>
          <a:bodyPr wrap="square" rtlCol="0">
            <a:spAutoFit/>
          </a:bodyPr>
          <a:lstStyle/>
          <a:p>
            <a:r>
              <a:rPr lang="en-IE" sz="1200" dirty="0" smtClean="0">
                <a:solidFill>
                  <a:schemeClr val="bg1"/>
                </a:solidFill>
              </a:rPr>
              <a:t>Wikimedia – </a:t>
            </a:r>
            <a:r>
              <a:rPr lang="en-IE" sz="1200" dirty="0" err="1" smtClean="0">
                <a:solidFill>
                  <a:schemeClr val="bg1"/>
                </a:solidFill>
              </a:rPr>
              <a:t>Tiia</a:t>
            </a:r>
            <a:r>
              <a:rPr lang="en-IE" sz="1200" dirty="0" smtClean="0">
                <a:solidFill>
                  <a:schemeClr val="bg1"/>
                </a:solidFill>
              </a:rPr>
              <a:t> Monto</a:t>
            </a:r>
            <a:endParaRPr lang="en-IE" sz="1200" dirty="0">
              <a:solidFill>
                <a:schemeClr val="bg1"/>
              </a:solidFill>
            </a:endParaRPr>
          </a:p>
        </p:txBody>
      </p:sp>
      <p:sp>
        <p:nvSpPr>
          <p:cNvPr id="16" name="TextBox 15"/>
          <p:cNvSpPr txBox="1"/>
          <p:nvPr/>
        </p:nvSpPr>
        <p:spPr>
          <a:xfrm>
            <a:off x="2312612" y="6597083"/>
            <a:ext cx="1665067" cy="276999"/>
          </a:xfrm>
          <a:prstGeom prst="rect">
            <a:avLst/>
          </a:prstGeom>
          <a:noFill/>
        </p:spPr>
        <p:txBody>
          <a:bodyPr wrap="square" rtlCol="0">
            <a:spAutoFit/>
          </a:bodyPr>
          <a:lstStyle/>
          <a:p>
            <a:r>
              <a:rPr lang="en-IE" sz="1200" dirty="0" smtClean="0">
                <a:solidFill>
                  <a:schemeClr val="bg1"/>
                </a:solidFill>
              </a:rPr>
              <a:t>NPWS – Gillian Stewart</a:t>
            </a:r>
            <a:endParaRPr lang="en-IE" sz="1200" dirty="0">
              <a:solidFill>
                <a:schemeClr val="bg1"/>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34" y="0"/>
            <a:ext cx="3413447" cy="4549485"/>
          </a:xfrm>
          <a:prstGeom prst="rect">
            <a:avLst/>
          </a:prstGeom>
          <a:ln w="38100">
            <a:solidFill>
              <a:schemeClr val="bg1"/>
            </a:solidFill>
          </a:ln>
        </p:spPr>
      </p:pic>
      <p:sp>
        <p:nvSpPr>
          <p:cNvPr id="18" name="TextBox 17"/>
          <p:cNvSpPr txBox="1"/>
          <p:nvPr/>
        </p:nvSpPr>
        <p:spPr>
          <a:xfrm>
            <a:off x="1724196" y="4289942"/>
            <a:ext cx="1763982" cy="276999"/>
          </a:xfrm>
          <a:prstGeom prst="rect">
            <a:avLst/>
          </a:prstGeom>
          <a:noFill/>
        </p:spPr>
        <p:txBody>
          <a:bodyPr wrap="square" rtlCol="0">
            <a:spAutoFit/>
          </a:bodyPr>
          <a:lstStyle/>
          <a:p>
            <a:r>
              <a:rPr lang="en-IE" sz="1200" dirty="0" smtClean="0"/>
              <a:t>Wikimedia – Paulo Costa</a:t>
            </a:r>
            <a:endParaRPr lang="en-IE" sz="1200" dirty="0"/>
          </a:p>
        </p:txBody>
      </p:sp>
      <p:sp>
        <p:nvSpPr>
          <p:cNvPr id="19" name="Title 1"/>
          <p:cNvSpPr txBox="1">
            <a:spLocks/>
          </p:cNvSpPr>
          <p:nvPr/>
        </p:nvSpPr>
        <p:spPr>
          <a:xfrm>
            <a:off x="3921621" y="550973"/>
            <a:ext cx="3408495" cy="9218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Which one has no black in its tail?</a:t>
            </a:r>
            <a:endParaRPr lang="en-IE" sz="2800" dirty="0">
              <a:latin typeface="Naisiunta Medium" panose="02010603050405020104" pitchFamily="50" charset="0"/>
            </a:endParaRPr>
          </a:p>
        </p:txBody>
      </p:sp>
    </p:spTree>
    <p:extLst>
      <p:ext uri="{BB962C8B-B14F-4D97-AF65-F5344CB8AC3E}">
        <p14:creationId xmlns:p14="http://schemas.microsoft.com/office/powerpoint/2010/main" val="3900653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2" t="7093" r="-82" b="8532"/>
          <a:stretch/>
        </p:blipFill>
        <p:spPr>
          <a:xfrm>
            <a:off x="0" y="0"/>
            <a:ext cx="12192000" cy="6858000"/>
          </a:xfrm>
          <a:prstGeom prst="rect">
            <a:avLst/>
          </a:prstGeom>
        </p:spPr>
      </p:pic>
      <p:sp>
        <p:nvSpPr>
          <p:cNvPr id="4" name="Title 1"/>
          <p:cNvSpPr txBox="1">
            <a:spLocks/>
          </p:cNvSpPr>
          <p:nvPr/>
        </p:nvSpPr>
        <p:spPr>
          <a:xfrm>
            <a:off x="528823" y="758682"/>
            <a:ext cx="4738916" cy="4280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Are they Native to Ireland?</a:t>
            </a:r>
            <a:endParaRPr lang="en-IE" sz="2800" dirty="0">
              <a:latin typeface="Naisiunta Medium" panose="02010603050405020104" pitchFamily="50" charset="0"/>
            </a:endParaRPr>
          </a:p>
        </p:txBody>
      </p:sp>
      <p:sp>
        <p:nvSpPr>
          <p:cNvPr id="5" name="Rectangle 4"/>
          <p:cNvSpPr/>
          <p:nvPr/>
        </p:nvSpPr>
        <p:spPr>
          <a:xfrm>
            <a:off x="666343" y="5898082"/>
            <a:ext cx="2913766" cy="471721"/>
          </a:xfrm>
          <a:prstGeom prst="rect">
            <a:avLst/>
          </a:prstGeom>
        </p:spPr>
        <p:txBody>
          <a:bodyPr wrap="square">
            <a:spAutoFit/>
          </a:bodyPr>
          <a:lstStyle/>
          <a:p>
            <a:r>
              <a:rPr lang="en-IE" sz="2400" b="1" dirty="0" smtClean="0"/>
              <a:t>Irish Hare = Native</a:t>
            </a:r>
            <a:endParaRPr lang="en-IE" sz="2400" b="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710" y="4284329"/>
            <a:ext cx="1339516" cy="1339516"/>
          </a:xfrm>
          <a:prstGeom prst="rect">
            <a:avLst/>
          </a:prstGeom>
        </p:spPr>
      </p:pic>
      <p:sp>
        <p:nvSpPr>
          <p:cNvPr id="6" name="TextBox 5"/>
          <p:cNvSpPr txBox="1"/>
          <p:nvPr/>
        </p:nvSpPr>
        <p:spPr>
          <a:xfrm>
            <a:off x="10525016" y="6581001"/>
            <a:ext cx="1666984" cy="276999"/>
          </a:xfrm>
          <a:prstGeom prst="rect">
            <a:avLst/>
          </a:prstGeom>
          <a:noFill/>
        </p:spPr>
        <p:txBody>
          <a:bodyPr wrap="square" rtlCol="0">
            <a:spAutoFit/>
          </a:bodyPr>
          <a:lstStyle/>
          <a:p>
            <a:r>
              <a:rPr lang="en-IE" sz="1200" dirty="0" smtClean="0">
                <a:solidFill>
                  <a:schemeClr val="bg1"/>
                </a:solidFill>
              </a:rPr>
              <a:t>NPWS – Gillian Stewart</a:t>
            </a:r>
            <a:endParaRPr lang="en-IE" sz="1200" dirty="0">
              <a:solidFill>
                <a:schemeClr val="bg1"/>
              </a:solidFill>
            </a:endParaRPr>
          </a:p>
        </p:txBody>
      </p:sp>
    </p:spTree>
    <p:extLst>
      <p:ext uri="{BB962C8B-B14F-4D97-AF65-F5344CB8AC3E}">
        <p14:creationId xmlns:p14="http://schemas.microsoft.com/office/powerpoint/2010/main" val="19913855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661" b="3964"/>
          <a:stretch/>
        </p:blipFill>
        <p:spPr>
          <a:xfrm>
            <a:off x="0" y="-1"/>
            <a:ext cx="12192001" cy="6858001"/>
          </a:xfrm>
          <a:prstGeom prst="rect">
            <a:avLst/>
          </a:prstGeom>
        </p:spPr>
      </p:pic>
      <p:sp>
        <p:nvSpPr>
          <p:cNvPr id="7" name="Rectangle 6"/>
          <p:cNvSpPr/>
          <p:nvPr/>
        </p:nvSpPr>
        <p:spPr>
          <a:xfrm>
            <a:off x="8061158" y="5763126"/>
            <a:ext cx="3916278" cy="649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6">
                  <a:lumMod val="20000"/>
                  <a:lumOff val="80000"/>
                </a:schemeClr>
              </a:solidFill>
            </a:endParaRPr>
          </a:p>
        </p:txBody>
      </p:sp>
      <p:sp>
        <p:nvSpPr>
          <p:cNvPr id="4" name="Title 1"/>
          <p:cNvSpPr txBox="1">
            <a:spLocks/>
          </p:cNvSpPr>
          <p:nvPr/>
        </p:nvSpPr>
        <p:spPr>
          <a:xfrm>
            <a:off x="8061158" y="5859379"/>
            <a:ext cx="3814010" cy="5534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Rabbits = Naturalised</a:t>
            </a:r>
            <a:endParaRPr lang="en-IE" sz="2800" dirty="0">
              <a:latin typeface="Naisiunta Medium" panose="02010603050405020104" pitchFamily="50" charset="0"/>
            </a:endParaRPr>
          </a:p>
        </p:txBody>
      </p:sp>
      <p:sp>
        <p:nvSpPr>
          <p:cNvPr id="5" name="Title 1"/>
          <p:cNvSpPr txBox="1">
            <a:spLocks/>
          </p:cNvSpPr>
          <p:nvPr/>
        </p:nvSpPr>
        <p:spPr>
          <a:xfrm>
            <a:off x="245500" y="547179"/>
            <a:ext cx="4680850" cy="5282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solidFill>
                  <a:schemeClr val="bg1"/>
                </a:solidFill>
                <a:latin typeface="Naisiunta Medium" panose="02010603050405020104" pitchFamily="50" charset="0"/>
              </a:rPr>
              <a:t>Are they Native to Ireland?</a:t>
            </a:r>
            <a:endParaRPr lang="en-IE" sz="2800" dirty="0">
              <a:solidFill>
                <a:schemeClr val="bg1"/>
              </a:solidFill>
              <a:latin typeface="Naisiunta Medium" panose="02010603050405020104" pitchFamily="50" charset="0"/>
            </a:endParaRPr>
          </a:p>
        </p:txBody>
      </p:sp>
      <p:sp>
        <p:nvSpPr>
          <p:cNvPr id="8" name="TextBox 7"/>
          <p:cNvSpPr txBox="1"/>
          <p:nvPr/>
        </p:nvSpPr>
        <p:spPr>
          <a:xfrm>
            <a:off x="10483341" y="0"/>
            <a:ext cx="1708659" cy="276999"/>
          </a:xfrm>
          <a:prstGeom prst="rect">
            <a:avLst/>
          </a:prstGeom>
          <a:noFill/>
        </p:spPr>
        <p:txBody>
          <a:bodyPr wrap="square" rtlCol="0">
            <a:spAutoFit/>
          </a:bodyPr>
          <a:lstStyle/>
          <a:p>
            <a:r>
              <a:rPr lang="en-IE" sz="1200" dirty="0" smtClean="0"/>
              <a:t>Wikimedia - </a:t>
            </a:r>
            <a:r>
              <a:rPr lang="en-IE" sz="1200" dirty="0"/>
              <a:t>Alexis </a:t>
            </a:r>
            <a:r>
              <a:rPr lang="en-IE" sz="1200" dirty="0" smtClean="0"/>
              <a:t>Lours </a:t>
            </a:r>
            <a:endParaRPr lang="en-IE"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277" y="1338954"/>
            <a:ext cx="2257420" cy="2627779"/>
          </a:xfrm>
          <a:prstGeom prst="rect">
            <a:avLst/>
          </a:prstGeom>
          <a:ln w="38100">
            <a:solidFill>
              <a:schemeClr val="bg1"/>
            </a:solidFill>
          </a:ln>
        </p:spPr>
      </p:pic>
    </p:spTree>
    <p:extLst>
      <p:ext uri="{BB962C8B-B14F-4D97-AF65-F5344CB8AC3E}">
        <p14:creationId xmlns:p14="http://schemas.microsoft.com/office/powerpoint/2010/main" val="3235893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468" r="5673"/>
          <a:stretch/>
        </p:blipFill>
        <p:spPr>
          <a:xfrm>
            <a:off x="-12032" y="0"/>
            <a:ext cx="12187989" cy="6858000"/>
          </a:xfrm>
          <a:prstGeom prst="rect">
            <a:avLst/>
          </a:prstGeom>
        </p:spPr>
      </p:pic>
      <p:sp>
        <p:nvSpPr>
          <p:cNvPr id="4" name="Title 1"/>
          <p:cNvSpPr txBox="1">
            <a:spLocks/>
          </p:cNvSpPr>
          <p:nvPr/>
        </p:nvSpPr>
        <p:spPr>
          <a:xfrm>
            <a:off x="528823" y="758682"/>
            <a:ext cx="4738916" cy="4280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Are they Native to Ireland?</a:t>
            </a:r>
            <a:endParaRPr lang="en-IE" sz="2800" dirty="0">
              <a:latin typeface="Naisiunta Medium" panose="02010603050405020104" pitchFamily="50" charset="0"/>
            </a:endParaRPr>
          </a:p>
        </p:txBody>
      </p:sp>
      <p:sp>
        <p:nvSpPr>
          <p:cNvPr id="5" name="Title 1"/>
          <p:cNvSpPr txBox="1">
            <a:spLocks/>
          </p:cNvSpPr>
          <p:nvPr/>
        </p:nvSpPr>
        <p:spPr>
          <a:xfrm>
            <a:off x="6533274" y="5949470"/>
            <a:ext cx="5438024" cy="4011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Brown Hare = Invasive Species</a:t>
            </a:r>
            <a:endParaRPr lang="en-IE" sz="2800" dirty="0">
              <a:latin typeface="Naisiunta Medium" panose="02010603050405020104" pitchFamily="50" charset="0"/>
            </a:endParaRPr>
          </a:p>
        </p:txBody>
      </p:sp>
      <p:sp>
        <p:nvSpPr>
          <p:cNvPr id="7" name="TextBox 6"/>
          <p:cNvSpPr txBox="1"/>
          <p:nvPr/>
        </p:nvSpPr>
        <p:spPr>
          <a:xfrm>
            <a:off x="10137912" y="144380"/>
            <a:ext cx="1893667" cy="276999"/>
          </a:xfrm>
          <a:prstGeom prst="rect">
            <a:avLst/>
          </a:prstGeom>
          <a:noFill/>
        </p:spPr>
        <p:txBody>
          <a:bodyPr wrap="square" rtlCol="0">
            <a:spAutoFit/>
          </a:bodyPr>
          <a:lstStyle/>
          <a:p>
            <a:pPr algn="r"/>
            <a:r>
              <a:rPr lang="en-IE" sz="1200" dirty="0" smtClean="0"/>
              <a:t>Wikimedia – Bengt Nyman</a:t>
            </a:r>
            <a:endParaRPr lang="en-IE" sz="1200" dirty="0"/>
          </a:p>
        </p:txBody>
      </p:sp>
    </p:spTree>
    <p:extLst>
      <p:ext uri="{BB962C8B-B14F-4D97-AF65-F5344CB8AC3E}">
        <p14:creationId xmlns:p14="http://schemas.microsoft.com/office/powerpoint/2010/main" val="3757707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9502"/>
          <a:stretch/>
        </p:blipFill>
        <p:spPr>
          <a:xfrm>
            <a:off x="4590893" y="4293031"/>
            <a:ext cx="7601107" cy="2564969"/>
          </a:xfrm>
          <a:prstGeom prst="rect">
            <a:avLst/>
          </a:prstGeom>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3683" t="21788" r="44777" b="18851"/>
          <a:stretch/>
        </p:blipFill>
        <p:spPr>
          <a:xfrm>
            <a:off x="7732746" y="1255363"/>
            <a:ext cx="3548262" cy="37563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le 1"/>
          <p:cNvSpPr txBox="1">
            <a:spLocks/>
          </p:cNvSpPr>
          <p:nvPr/>
        </p:nvSpPr>
        <p:spPr>
          <a:xfrm>
            <a:off x="5149517" y="340227"/>
            <a:ext cx="6226240" cy="9151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What do rabbits and hares eat?</a:t>
            </a:r>
            <a:endParaRPr lang="en-IE" sz="2800" dirty="0">
              <a:latin typeface="Naisiunta Medium" panose="02010603050405020104" pitchFamily="50" charset="0"/>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1894"/>
          <a:stretch/>
        </p:blipFill>
        <p:spPr>
          <a:xfrm>
            <a:off x="5399351" y="4160003"/>
            <a:ext cx="3062207" cy="269799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4590893" cy="6858000"/>
          </a:xfrm>
          <a:prstGeom prst="rect">
            <a:avLst/>
          </a:prstGeom>
        </p:spPr>
      </p:pic>
      <p:sp>
        <p:nvSpPr>
          <p:cNvPr id="10" name="TextBox 9"/>
          <p:cNvSpPr txBox="1"/>
          <p:nvPr/>
        </p:nvSpPr>
        <p:spPr>
          <a:xfrm>
            <a:off x="28089" y="6488668"/>
            <a:ext cx="1523986" cy="276999"/>
          </a:xfrm>
          <a:prstGeom prst="rect">
            <a:avLst/>
          </a:prstGeom>
          <a:noFill/>
        </p:spPr>
        <p:txBody>
          <a:bodyPr wrap="square" rtlCol="0">
            <a:spAutoFit/>
          </a:bodyPr>
          <a:lstStyle/>
          <a:p>
            <a:r>
              <a:rPr lang="en-IE" sz="1200" dirty="0" smtClean="0">
                <a:solidFill>
                  <a:schemeClr val="bg1"/>
                </a:solidFill>
              </a:rPr>
              <a:t>Wikimedia - </a:t>
            </a:r>
            <a:r>
              <a:rPr lang="en-IE" sz="1200" dirty="0" err="1" smtClean="0">
                <a:solidFill>
                  <a:schemeClr val="bg1"/>
                </a:solidFill>
              </a:rPr>
              <a:t>Gidzy</a:t>
            </a:r>
            <a:endParaRPr lang="en-IE" sz="1200" dirty="0">
              <a:solidFill>
                <a:schemeClr val="bg1"/>
              </a:solidFill>
            </a:endParaRPr>
          </a:p>
        </p:txBody>
      </p:sp>
      <p:sp>
        <p:nvSpPr>
          <p:cNvPr id="11" name="TextBox 10"/>
          <p:cNvSpPr txBox="1"/>
          <p:nvPr/>
        </p:nvSpPr>
        <p:spPr>
          <a:xfrm>
            <a:off x="8810375" y="4577377"/>
            <a:ext cx="919282" cy="461665"/>
          </a:xfrm>
          <a:prstGeom prst="rect">
            <a:avLst/>
          </a:prstGeom>
          <a:noFill/>
        </p:spPr>
        <p:txBody>
          <a:bodyPr wrap="square" rtlCol="0">
            <a:spAutoFit/>
          </a:bodyPr>
          <a:lstStyle/>
          <a:p>
            <a:pPr algn="ctr"/>
            <a:r>
              <a:rPr lang="en-IE" sz="1200" dirty="0" smtClean="0">
                <a:solidFill>
                  <a:schemeClr val="bg1"/>
                </a:solidFill>
              </a:rPr>
              <a:t>NPWS</a:t>
            </a:r>
          </a:p>
          <a:p>
            <a:pPr algn="ctr"/>
            <a:r>
              <a:rPr lang="en-IE" sz="1200" dirty="0" smtClean="0">
                <a:solidFill>
                  <a:schemeClr val="bg1"/>
                </a:solidFill>
              </a:rPr>
              <a:t>G. Stewart</a:t>
            </a:r>
            <a:endParaRPr lang="en-IE" sz="1200" dirty="0">
              <a:solidFill>
                <a:schemeClr val="bg1"/>
              </a:solidFill>
            </a:endParaRPr>
          </a:p>
        </p:txBody>
      </p:sp>
    </p:spTree>
    <p:extLst>
      <p:ext uri="{BB962C8B-B14F-4D97-AF65-F5344CB8AC3E}">
        <p14:creationId xmlns:p14="http://schemas.microsoft.com/office/powerpoint/2010/main" val="1388215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87612" y="268528"/>
            <a:ext cx="5928663" cy="5586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dirty="0" smtClean="0">
                <a:latin typeface="Naisiunta Medium" panose="02010603050405020104" pitchFamily="50" charset="0"/>
              </a:rPr>
              <a:t>Where do rabbits and hares sleep?</a:t>
            </a:r>
            <a:endParaRPr lang="en-IE" sz="2800" dirty="0">
              <a:latin typeface="Naisiunta Medium" panose="02010603050405020104" pitchFamily="50" charset="0"/>
            </a:endParaRPr>
          </a:p>
        </p:txBody>
      </p:sp>
      <p:sp>
        <p:nvSpPr>
          <p:cNvPr id="8" name="TextBox 7"/>
          <p:cNvSpPr txBox="1"/>
          <p:nvPr/>
        </p:nvSpPr>
        <p:spPr>
          <a:xfrm>
            <a:off x="6509287" y="5877088"/>
            <a:ext cx="4432516" cy="461665"/>
          </a:xfrm>
          <a:prstGeom prst="rect">
            <a:avLst/>
          </a:prstGeom>
          <a:noFill/>
        </p:spPr>
        <p:txBody>
          <a:bodyPr wrap="square" rtlCol="0">
            <a:spAutoFit/>
          </a:bodyPr>
          <a:lstStyle/>
          <a:p>
            <a:r>
              <a:rPr lang="en-IE" sz="2400" dirty="0" smtClean="0"/>
              <a:t>Hare – Form</a:t>
            </a:r>
            <a:endParaRPr lang="en-IE" sz="2400" dirty="0"/>
          </a:p>
        </p:txBody>
      </p:sp>
      <p:sp>
        <p:nvSpPr>
          <p:cNvPr id="10" name="TextBox 9"/>
          <p:cNvSpPr txBox="1"/>
          <p:nvPr/>
        </p:nvSpPr>
        <p:spPr>
          <a:xfrm>
            <a:off x="346531" y="5877087"/>
            <a:ext cx="4014282" cy="461665"/>
          </a:xfrm>
          <a:prstGeom prst="rect">
            <a:avLst/>
          </a:prstGeom>
          <a:noFill/>
        </p:spPr>
        <p:txBody>
          <a:bodyPr wrap="square" rtlCol="0">
            <a:spAutoFit/>
          </a:bodyPr>
          <a:lstStyle/>
          <a:p>
            <a:r>
              <a:rPr lang="en-IE" sz="2400" dirty="0" smtClean="0"/>
              <a:t>Rabbit – Burrows in a warren</a:t>
            </a:r>
            <a:endParaRPr lang="en-IE" sz="24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983"/>
          <a:stretch/>
        </p:blipFill>
        <p:spPr>
          <a:xfrm>
            <a:off x="6592186" y="951939"/>
            <a:ext cx="5607115" cy="488760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167" r="3557"/>
          <a:stretch/>
        </p:blipFill>
        <p:spPr>
          <a:xfrm>
            <a:off x="0" y="951939"/>
            <a:ext cx="6251944" cy="4887608"/>
          </a:xfrm>
          <a:prstGeom prst="rect">
            <a:avLst/>
          </a:prstGeom>
        </p:spPr>
      </p:pic>
      <p:sp>
        <p:nvSpPr>
          <p:cNvPr id="12" name="TextBox 11"/>
          <p:cNvSpPr txBox="1"/>
          <p:nvPr/>
        </p:nvSpPr>
        <p:spPr>
          <a:xfrm>
            <a:off x="0" y="976457"/>
            <a:ext cx="2882685" cy="276999"/>
          </a:xfrm>
          <a:prstGeom prst="rect">
            <a:avLst/>
          </a:prstGeom>
          <a:noFill/>
        </p:spPr>
        <p:txBody>
          <a:bodyPr wrap="square" rtlCol="0">
            <a:spAutoFit/>
          </a:bodyPr>
          <a:lstStyle/>
          <a:p>
            <a:r>
              <a:rPr lang="en-IE" sz="1200" dirty="0">
                <a:solidFill>
                  <a:schemeClr val="bg1"/>
                </a:solidFill>
              </a:rPr>
              <a:t>Wikimedia - Frank </a:t>
            </a:r>
            <a:r>
              <a:rPr lang="en-IE" sz="1200" dirty="0" err="1">
                <a:solidFill>
                  <a:schemeClr val="bg1"/>
                </a:solidFill>
              </a:rPr>
              <a:t>Vincentz</a:t>
            </a:r>
            <a:endParaRPr lang="en-IE" sz="1200" dirty="0">
              <a:solidFill>
                <a:schemeClr val="bg1"/>
              </a:solidFill>
            </a:endParaRPr>
          </a:p>
        </p:txBody>
      </p:sp>
      <p:sp>
        <p:nvSpPr>
          <p:cNvPr id="13" name="TextBox 12"/>
          <p:cNvSpPr txBox="1"/>
          <p:nvPr/>
        </p:nvSpPr>
        <p:spPr>
          <a:xfrm>
            <a:off x="10411621" y="976457"/>
            <a:ext cx="1780379" cy="276999"/>
          </a:xfrm>
          <a:prstGeom prst="rect">
            <a:avLst/>
          </a:prstGeom>
          <a:noFill/>
        </p:spPr>
        <p:txBody>
          <a:bodyPr wrap="square" rtlCol="0">
            <a:spAutoFit/>
          </a:bodyPr>
          <a:lstStyle/>
          <a:p>
            <a:r>
              <a:rPr lang="en-IE" sz="1200" dirty="0">
                <a:solidFill>
                  <a:schemeClr val="bg1"/>
                </a:solidFill>
              </a:rPr>
              <a:t>Wikimedia - Frank </a:t>
            </a:r>
            <a:r>
              <a:rPr lang="en-IE" sz="1200" dirty="0" err="1" smtClean="0">
                <a:solidFill>
                  <a:schemeClr val="bg1"/>
                </a:solidFill>
              </a:rPr>
              <a:t>Vassen</a:t>
            </a:r>
            <a:endParaRPr lang="en-IE" sz="1200" dirty="0">
              <a:solidFill>
                <a:schemeClr val="bg1"/>
              </a:solidFill>
            </a:endParaRPr>
          </a:p>
        </p:txBody>
      </p:sp>
    </p:spTree>
    <p:extLst>
      <p:ext uri="{BB962C8B-B14F-4D97-AF65-F5344CB8AC3E}">
        <p14:creationId xmlns:p14="http://schemas.microsoft.com/office/powerpoint/2010/main" val="4663791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TotalTime>
  <Words>1914</Words>
  <Application>Microsoft Office PowerPoint</Application>
  <PresentationFormat>Widescreen</PresentationFormat>
  <Paragraphs>208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Naisiunta Medium</vt:lpstr>
      <vt:lpstr>Office Theme</vt:lpstr>
      <vt:lpstr>Rabbits &amp; Hares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Stewart (Housing)</dc:creator>
  <cp:lastModifiedBy>Gillian Stewart (Housing)</cp:lastModifiedBy>
  <cp:revision>93</cp:revision>
  <dcterms:created xsi:type="dcterms:W3CDTF">2022-10-26T13:30:21Z</dcterms:created>
  <dcterms:modified xsi:type="dcterms:W3CDTF">2022-11-11T11:38:13Z</dcterms:modified>
</cp:coreProperties>
</file>