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Naisiunta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aiandra GD" panose="020E0502030308020204" pitchFamily="34" charset="0"/>
      <p:regular r:id="rId22"/>
    </p:embeddedFont>
    <p:embeddedFont>
      <p:font typeface="Roboto Italics" panose="020B0604020202020204" charset="0"/>
      <p:regular r:id="rId23"/>
    </p:embeddedFont>
    <p:embeddedFont>
      <p:font typeface="Robot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606174" y="-1791415"/>
            <a:ext cx="13888879" cy="13888879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561034" y="-1333500"/>
            <a:ext cx="13888879" cy="138888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0321" y="3095342"/>
            <a:ext cx="11497679" cy="4141177"/>
            <a:chOff x="0" y="0"/>
            <a:chExt cx="3028195" cy="1090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8195" cy="1090680"/>
            </a:xfrm>
            <a:custGeom>
              <a:avLst/>
              <a:gdLst/>
              <a:ahLst/>
              <a:cxnLst/>
              <a:rect l="l" t="t" r="r" b="b"/>
              <a:pathLst>
                <a:path w="3028195" h="1090680">
                  <a:moveTo>
                    <a:pt x="0" y="0"/>
                  </a:moveTo>
                  <a:lnTo>
                    <a:pt x="3028195" y="0"/>
                  </a:lnTo>
                  <a:lnTo>
                    <a:pt x="3028195" y="1090680"/>
                  </a:lnTo>
                  <a:lnTo>
                    <a:pt x="0" y="1090680"/>
                  </a:lnTo>
                  <a:close/>
                </a:path>
              </a:pathLst>
            </a:custGeom>
            <a:solidFill>
              <a:srgbClr val="008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4633" y="310010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7564633" y="7198419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-1013752" y="-22431"/>
            <a:ext cx="10331861" cy="1033186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8000">
                <a:alpha val="9568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4476896"/>
            <a:ext cx="7869115" cy="78691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9B507">
                <a:alpha val="4078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55732" y="1729585"/>
            <a:ext cx="6681869" cy="6681869"/>
            <a:chOff x="0" y="0"/>
            <a:chExt cx="6355080" cy="63550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1808330"/>
            <a:ext cx="6524404" cy="6524378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1376" t="-53259" r="-21238" b="-32540"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09951" y="883813"/>
            <a:ext cx="4051601" cy="1691544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404278" y="3801970"/>
            <a:ext cx="9157274" cy="139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02"/>
              </a:lnSpc>
            </a:pPr>
            <a:r>
              <a:rPr lang="en-US" sz="8430" spc="775" dirty="0">
                <a:solidFill>
                  <a:srgbClr val="FFFFFF"/>
                </a:solidFill>
                <a:latin typeface="Maiandra GD" panose="020E0502030308020204" pitchFamily="34" charset="0"/>
              </a:rPr>
              <a:t>GARDEN BIRDS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29729" y="5528115"/>
            <a:ext cx="448995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43"/>
              </a:lnSpc>
              <a:spcBef>
                <a:spcPct val="0"/>
              </a:spcBef>
            </a:pPr>
            <a:r>
              <a:rPr lang="en-US" sz="5119" dirty="0">
                <a:solidFill>
                  <a:srgbClr val="FFFFFF"/>
                </a:solidFill>
                <a:latin typeface="Roboto"/>
              </a:rPr>
              <a:t>Learn 12 birds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977084" cy="10287000"/>
            <a:chOff x="0" y="0"/>
            <a:chExt cx="1596944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858" r="15522"/>
            <a:stretch>
              <a:fillRect/>
            </a:stretch>
          </p:blipFill>
          <p:spPr>
            <a:xfrm>
              <a:off x="0" y="0"/>
              <a:ext cx="15969445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69996" y="4792139"/>
            <a:ext cx="1089304" cy="13898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686523" y="6810375"/>
            <a:ext cx="5021737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Tits are acrobatic birds.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hunt for insects in trees. They will also eat peanuts at feeders.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86523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Coal Tit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86523" y="1409352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Meantán Dubh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86523" y="2492027"/>
            <a:ext cx="4028125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Periparus ater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607" r="13607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9537" y="4173784"/>
            <a:ext cx="1332482" cy="12891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5838825"/>
            <a:ext cx="5933991" cy="341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House Sparrows used to be common everywhere. Now their numbers are low.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are called House Sparrows because they like to live around our homes.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953444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House Sparrow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Gealbhan Binne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548503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Passer domesticus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47054" cy="10287000"/>
            <a:chOff x="0" y="0"/>
            <a:chExt cx="1499607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396" r="3396"/>
            <a:stretch>
              <a:fillRect/>
            </a:stretch>
          </p:blipFill>
          <p:spPr>
            <a:xfrm>
              <a:off x="0" y="0"/>
              <a:ext cx="14996072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02923" y="4520995"/>
            <a:ext cx="2305336" cy="8789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5838825"/>
            <a:ext cx="5933991" cy="341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Dunnocks are small brown birds. They are easily overlooked in the garden.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They eat insects and worms, and are unlikely to visit bird feeders.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953444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Dunnock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4493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Donnóg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460150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Prunella modularis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281268" cy="10287000"/>
            <a:chOff x="0" y="0"/>
            <a:chExt cx="1370835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840" r="16948"/>
            <a:stretch>
              <a:fillRect/>
            </a:stretch>
          </p:blipFill>
          <p:spPr>
            <a:xfrm>
              <a:off x="0" y="0"/>
              <a:ext cx="13708357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70197" y="5143500"/>
            <a:ext cx="1543487" cy="128881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287522" y="6810375"/>
            <a:ext cx="623179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Collared Doves arrived in Ireland in 1959, from Europe. They are now very common throughout the country. They like to nest near people, in gardens and farms.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87522" y="482684"/>
            <a:ext cx="5151791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Collared Dove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87522" y="1442774"/>
            <a:ext cx="597177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Fearán Baicdhubh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87522" y="2525449"/>
            <a:ext cx="5626162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Streptopelia decaocto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407329" y="5160842"/>
            <a:ext cx="4484527" cy="4484509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8224" r="-42650" b="-718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774791" y="1582799"/>
            <a:ext cx="4484509" cy="448450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77428" y="5143500"/>
            <a:ext cx="4484509" cy="448450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386227" y="5469649"/>
            <a:ext cx="3866910" cy="3866895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5188" b="-2518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521905" y="676333"/>
            <a:ext cx="4484509" cy="448450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30704" y="985140"/>
            <a:ext cx="3866910" cy="386689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3529" r="-2352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760953" y="405703"/>
            <a:ext cx="4256093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Feeding Birds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116235" y="755946"/>
            <a:ext cx="4484509" cy="448450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75107" y="1404457"/>
            <a:ext cx="3966766" cy="4335263"/>
          </a:xfrm>
          <a:prstGeom prst="rect">
            <a:avLst/>
          </a:prstGeom>
        </p:spPr>
      </p:pic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065564" y="1873579"/>
            <a:ext cx="3902964" cy="390294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5720716" y="6105408"/>
            <a:ext cx="1538584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aisiunta"/>
              </a:rPr>
              <a:t>Water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53137" y="8851582"/>
            <a:ext cx="192287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aisiunta"/>
              </a:rPr>
              <a:t>Fat Balls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45258" y="8929826"/>
            <a:ext cx="2362072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aisiunta"/>
              </a:rPr>
              <a:t>Niger Seed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2088" y="5333002"/>
            <a:ext cx="2362072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aisiunta"/>
              </a:rPr>
              <a:t>Mixed Seed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99897" y="305055"/>
            <a:ext cx="2032677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aisiunta"/>
              </a:rPr>
              <a:t> Peanuts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606174" y="-1791415"/>
            <a:ext cx="13888879" cy="13888879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647773" y="-1778509"/>
            <a:ext cx="13888879" cy="138888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60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0321" y="3095342"/>
            <a:ext cx="11497679" cy="4141177"/>
            <a:chOff x="0" y="0"/>
            <a:chExt cx="3028195" cy="1090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8195" cy="1090680"/>
            </a:xfrm>
            <a:custGeom>
              <a:avLst/>
              <a:gdLst/>
              <a:ahLst/>
              <a:cxnLst/>
              <a:rect l="l" t="t" r="r" b="b"/>
              <a:pathLst>
                <a:path w="3028195" h="1090680">
                  <a:moveTo>
                    <a:pt x="0" y="0"/>
                  </a:moveTo>
                  <a:lnTo>
                    <a:pt x="3028195" y="0"/>
                  </a:lnTo>
                  <a:lnTo>
                    <a:pt x="3028195" y="1090680"/>
                  </a:lnTo>
                  <a:lnTo>
                    <a:pt x="0" y="1090680"/>
                  </a:lnTo>
                  <a:close/>
                </a:path>
              </a:pathLst>
            </a:custGeom>
            <a:solidFill>
              <a:srgbClr val="008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7564633" y="3100105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7564633" y="7198419"/>
            <a:ext cx="1072336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-1013752" y="-22431"/>
            <a:ext cx="10331861" cy="1033186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8000">
                <a:alpha val="9568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62109" y="1208942"/>
            <a:ext cx="7869115" cy="786911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9B507">
                <a:alpha val="4078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55732" y="1729585"/>
            <a:ext cx="6681869" cy="6681869"/>
            <a:chOff x="0" y="0"/>
            <a:chExt cx="6355080" cy="63550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028700" y="1808330"/>
            <a:ext cx="6524404" cy="6524378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793" r="-50756"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07699" y="592034"/>
            <a:ext cx="4051601" cy="1691544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630791" y="4226247"/>
            <a:ext cx="9225589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 spc="919" dirty="0">
                <a:solidFill>
                  <a:srgbClr val="FFFFFF"/>
                </a:solidFill>
                <a:latin typeface="Maiandra GD" panose="020E0502030308020204" pitchFamily="34" charset="0"/>
              </a:rPr>
              <a:t>THANK YOU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18748" y="8563707"/>
            <a:ext cx="2980320" cy="51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spc="59">
                <a:solidFill>
                  <a:srgbClr val="FFFFFF"/>
                </a:solidFill>
                <a:latin typeface="Roboto"/>
              </a:rPr>
              <a:t>Learn More On: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03895" y="9105900"/>
            <a:ext cx="6050001" cy="69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  <a:spcBef>
                <a:spcPct val="0"/>
              </a:spcBef>
            </a:pPr>
            <a:r>
              <a:rPr lang="en-US" sz="3594" spc="71">
                <a:solidFill>
                  <a:srgbClr val="FFFFFF"/>
                </a:solidFill>
                <a:latin typeface="Naisiunta"/>
              </a:rPr>
              <a:t>More Garden Birds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41" r="21764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59217" y="4685439"/>
            <a:ext cx="2400083" cy="18270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7029450"/>
            <a:ext cx="5933991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Feathers keep a bird warm.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Birds puff up their feathers when the weather is cold.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2430721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Robin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Spideog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5485031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Erithacus rubecula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69" b="2969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9217" y="3848164"/>
            <a:ext cx="2400083" cy="19470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6057900"/>
            <a:ext cx="5933991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 feathers in the wings and tail are bigger and stronger than body feathers.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These flight feathers are used to fly.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308494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Great Tit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036496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Meantán Mór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403649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Parus majo</a:t>
            </a:r>
            <a:r>
              <a:rPr lang="en-US" sz="3200">
                <a:solidFill>
                  <a:srgbClr val="FFFFFF"/>
                </a:solidFill>
                <a:latin typeface="Roboto"/>
              </a:rPr>
              <a:t>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375" r="6839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30362" y="3635278"/>
            <a:ext cx="1228938" cy="11336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5838825"/>
            <a:ext cx="5933991" cy="341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Thrushes eat worms, insects and fruit.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Insect eaters have thin pointy beaks. They use their beak to pick insects out of holes and soil.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4036496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Song Thrush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256093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Smólach Ceoil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403649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Turdus philomelos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052" r="8253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28408" y="5494770"/>
            <a:ext cx="1479851" cy="98410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6810375"/>
            <a:ext cx="5933991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Chaffinches eat seeds.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Seedeaters have triangle-shaped beaks. They use their beak to crack open seeds.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Chaffinch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Rí Rua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5194065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Fringilla coelebs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599" t="12434" r="31746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99374" y="2901248"/>
            <a:ext cx="1219287" cy="24570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07509" y="6324600"/>
            <a:ext cx="5600751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Goldfinches love to eat wild thistle seed. 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In winter, goldfinches visit garden bird feeders. They love both peanuts and niger seeds.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07509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Goldfinch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0750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Lasair Choille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7509" y="2563549"/>
            <a:ext cx="423052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Carduelis carduelis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29120" cy="10287000"/>
            <a:chOff x="0" y="0"/>
            <a:chExt cx="1043882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76"/>
            <a:stretch>
              <a:fillRect/>
            </a:stretch>
          </p:blipFill>
          <p:spPr>
            <a:xfrm>
              <a:off x="0" y="0"/>
              <a:ext cx="10438826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51378" y="4483417"/>
            <a:ext cx="3651900" cy="3651885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0037" t="-23584" r="-13109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91664" y="4550288"/>
            <a:ext cx="1367636" cy="118642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889354" y="6290310"/>
            <a:ext cx="6619876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In many birds, the male and female are different colours.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Male blackbirds are black with a yellow beak.</a:t>
            </a: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Female blackbirds are brown.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89354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Blackbird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89354" y="1524248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Lon Dubh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89354" y="2721223"/>
            <a:ext cx="568612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Turdus merula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721" t="14757" r="14351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8797" y="6261576"/>
            <a:ext cx="1540442" cy="140950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07509" y="8267700"/>
            <a:ext cx="537173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Birds sing to attract a mate or to mark their territory.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07509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Greenfinch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0750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Glasán Darach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7509" y="2563549"/>
            <a:ext cx="460150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Chloris chloris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217061" cy="10287000"/>
            <a:chOff x="0" y="0"/>
            <a:chExt cx="1495608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834" r="22471"/>
            <a:stretch>
              <a:fillRect/>
            </a:stretch>
          </p:blipFill>
          <p:spPr>
            <a:xfrm>
              <a:off x="0" y="0"/>
              <a:ext cx="14956081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96126" y="5143500"/>
            <a:ext cx="1063174" cy="11813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774269" y="6810375"/>
            <a:ext cx="6181037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219">
                <a:solidFill>
                  <a:srgbClr val="FFFFFF"/>
                </a:solidFill>
                <a:latin typeface="Roboto"/>
              </a:rPr>
              <a:t>Blue tits nest in holes in trees.</a:t>
            </a:r>
          </a:p>
          <a:p>
            <a:pPr>
              <a:lnSpc>
                <a:spcPts val="3863"/>
              </a:lnSpc>
            </a:pPr>
            <a:endParaRPr lang="en-US" sz="3219">
              <a:solidFill>
                <a:srgbClr val="FFFFFF"/>
              </a:solidFill>
              <a:latin typeface="Roboto"/>
            </a:endParaRPr>
          </a:p>
          <a:p>
            <a:pPr marL="0" lvl="0" indent="0" algn="l">
              <a:lnSpc>
                <a:spcPts val="3863"/>
              </a:lnSpc>
              <a:spcBef>
                <a:spcPct val="0"/>
              </a:spcBef>
            </a:pPr>
            <a:r>
              <a:rPr lang="en-US" sz="3219">
                <a:solidFill>
                  <a:srgbClr val="FFFFFF"/>
                </a:solidFill>
                <a:latin typeface="Roboto"/>
              </a:rPr>
              <a:t>Tree holes are scarce in gardens. A nestbox gives a bird a safe place to nest.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74269" y="449263"/>
            <a:ext cx="32130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Naisiunta"/>
              </a:rPr>
              <a:t>Blue Tit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74269" y="1442774"/>
            <a:ext cx="4601509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E6E706"/>
                </a:solidFill>
                <a:latin typeface="Naisiunta"/>
              </a:rPr>
              <a:t>Meantán Gorm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74269" y="2563549"/>
            <a:ext cx="460150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Roboto Italics"/>
              </a:rPr>
              <a:t>Cyanistes caeruleus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372</Words>
  <Application>Microsoft Office PowerPoint</Application>
  <PresentationFormat>Custom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Naisiunta</vt:lpstr>
      <vt:lpstr>Arial</vt:lpstr>
      <vt:lpstr>Calibri</vt:lpstr>
      <vt:lpstr>Maiandra GD</vt:lpstr>
      <vt:lpstr>Roboto Italics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 Birds - Learn 12 Birds</dc:title>
  <cp:lastModifiedBy>Gillian Stewart (Housing)</cp:lastModifiedBy>
  <cp:revision>4</cp:revision>
  <dcterms:created xsi:type="dcterms:W3CDTF">2006-08-16T00:00:00Z</dcterms:created>
  <dcterms:modified xsi:type="dcterms:W3CDTF">2023-02-01T12:18:23Z</dcterms:modified>
  <dc:identifier>DAFSqtKEGuE</dc:identifier>
</cp:coreProperties>
</file>