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0"/>
  </p:notesMasterIdLst>
  <p:handoutMasterIdLst>
    <p:handoutMasterId r:id="rId21"/>
  </p:handoutMasterIdLst>
  <p:sldIdLst>
    <p:sldId id="265" r:id="rId3"/>
    <p:sldId id="288" r:id="rId4"/>
    <p:sldId id="289" r:id="rId5"/>
    <p:sldId id="285" r:id="rId6"/>
    <p:sldId id="284" r:id="rId7"/>
    <p:sldId id="274" r:id="rId8"/>
    <p:sldId id="282" r:id="rId9"/>
    <p:sldId id="290" r:id="rId10"/>
    <p:sldId id="277" r:id="rId11"/>
    <p:sldId id="279" r:id="rId12"/>
    <p:sldId id="267" r:id="rId13"/>
    <p:sldId id="260" r:id="rId14"/>
    <p:sldId id="286" r:id="rId15"/>
    <p:sldId id="269" r:id="rId16"/>
    <p:sldId id="287" r:id="rId17"/>
    <p:sldId id="264" r:id="rId18"/>
    <p:sldId id="291" r:id="rId19"/>
  </p:sldIdLst>
  <p:sldSz cx="12192000" cy="6858000"/>
  <p:notesSz cx="6858000" cy="9686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Morrison" initials="R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73" d="100"/>
          <a:sy n="73" d="100"/>
        </p:scale>
        <p:origin x="-103" y="-609"/>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6029"/>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86029"/>
          </a:xfrm>
          <a:prstGeom prst="rect">
            <a:avLst/>
          </a:prstGeom>
        </p:spPr>
        <p:txBody>
          <a:bodyPr vert="horz" lIns="91440" tIns="45720" rIns="91440" bIns="45720" rtlCol="0"/>
          <a:lstStyle>
            <a:lvl1pPr algn="r">
              <a:defRPr sz="1200"/>
            </a:lvl1pPr>
          </a:lstStyle>
          <a:p>
            <a:fld id="{20EA5F0D-C1DC-412F-A146-DDB3A74B588F}" type="datetimeFigureOut">
              <a:rPr lang="en-US"/>
              <a:t>2/14/2017</a:t>
            </a:fld>
            <a:endParaRPr/>
          </a:p>
        </p:txBody>
      </p:sp>
      <p:sp>
        <p:nvSpPr>
          <p:cNvPr id="4" name="Footer Placeholder 3"/>
          <p:cNvSpPr>
            <a:spLocks noGrp="1"/>
          </p:cNvSpPr>
          <p:nvPr>
            <p:ph type="ftr" sz="quarter" idx="2"/>
          </p:nvPr>
        </p:nvSpPr>
        <p:spPr>
          <a:xfrm>
            <a:off x="0" y="9200898"/>
            <a:ext cx="2971800" cy="48602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9200898"/>
            <a:ext cx="2971800" cy="48602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6029"/>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86029"/>
          </a:xfrm>
          <a:prstGeom prst="rect">
            <a:avLst/>
          </a:prstGeom>
        </p:spPr>
        <p:txBody>
          <a:bodyPr vert="horz" lIns="91440" tIns="45720" rIns="91440" bIns="45720" rtlCol="0"/>
          <a:lstStyle>
            <a:lvl1pPr algn="r">
              <a:defRPr sz="1200"/>
            </a:lvl1pPr>
          </a:lstStyle>
          <a:p>
            <a:fld id="{A8CDE508-72C8-4AB5-AA9C-1584D31690E0}" type="datetimeFigureOut">
              <a:rPr lang="en-US"/>
              <a:t>2/14/2017</a:t>
            </a:fld>
            <a:endParaRPr/>
          </a:p>
        </p:txBody>
      </p:sp>
      <p:sp>
        <p:nvSpPr>
          <p:cNvPr id="4" name="Slide Image Placeholder 3"/>
          <p:cNvSpPr>
            <a:spLocks noGrp="1" noRot="1" noChangeAspect="1"/>
          </p:cNvSpPr>
          <p:nvPr>
            <p:ph type="sldImg" idx="2"/>
          </p:nvPr>
        </p:nvSpPr>
        <p:spPr>
          <a:xfrm>
            <a:off x="523875" y="1211263"/>
            <a:ext cx="5810250" cy="3268662"/>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661833"/>
            <a:ext cx="5486400" cy="3269337"/>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9200898"/>
            <a:ext cx="2971800" cy="48602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9200898"/>
            <a:ext cx="2971800" cy="48602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un rising over grassy hills" title="Slide Design Pict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Rectangle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2/14/2017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en-US"/>
              <a:t>Click to edit Master title style</a:t>
            </a:r>
            <a:endParaRPr/>
          </a:p>
        </p:txBody>
      </p:sp>
      <p:sp>
        <p:nvSpPr>
          <p:cNvPr id="3" name="Picture Placeholder 2"/>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2/14/2017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2/14/2017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2/14/2017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2/14/2017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n-US"/>
              <a:t>Click to edit Master title style</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583DDF-CA54-461A-A486-592D2374C532}" type="datetimeFigureOut">
              <a:rPr lang="en-US"/>
              <a:t>2/14/2017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2/14/2017</a:t>
            </a:fld>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9DD7D43D-6574-4C7B-808D-C6C12215A4D4}" type="datetimeFigureOut">
              <a:rPr lang="en-US"/>
              <a:t>2/14/2017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0ECE5F2-81AA-4605-B028-6FBA391056AF}" type="slidenum">
              <a:rPr/>
              <a:t>‹#›</a:t>
            </a:fld>
            <a:endParaRPr/>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2/14/2017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2/14/2017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2/14/2017</a:t>
            </a:fld>
            <a:endParaRPr/>
          </a:p>
        </p:txBody>
      </p:sp>
      <p:sp>
        <p:nvSpPr>
          <p:cNvPr id="3" name="Footer Placeholder 2"/>
          <p:cNvSpPr>
            <a:spLocks noGrp="1"/>
          </p:cNvSpPr>
          <p:nvPr>
            <p:ph type="ftr" sz="quarter" idx="11"/>
          </p:nvPr>
        </p:nvSpPr>
        <p:spPr/>
        <p:txBody>
          <a:bodyPr/>
          <a:lstStyle>
            <a:lvl1pPr>
              <a:defRPr>
                <a:solidFill>
                  <a:schemeClr val="tx2"/>
                </a:solidFill>
              </a:defRPr>
            </a:lvl1pPr>
          </a:lstStyle>
          <a:p>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2/14/2017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bg2"/>
                </a:solidFill>
              </a:defRPr>
            </a:lvl1pPr>
          </a:lstStyle>
          <a:p>
            <a:fld id="{9E583DDF-CA54-461A-A486-592D2374C532}" type="datetimeFigureOut">
              <a:rPr lang="en-US"/>
              <a:pPr/>
              <a:t>2/14/2017</a:t>
            </a:fld>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800" cap="all" baseline="0">
                <a:solidFill>
                  <a:schemeClr val="bg2"/>
                </a:solidFill>
              </a:defRPr>
            </a:lvl1pPr>
          </a:lstStyle>
          <a:p>
            <a:endParaRPr/>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800">
                <a:solidFill>
                  <a:schemeClr val="bg2"/>
                </a:solidFill>
              </a:defRPr>
            </a:lvl1pPr>
          </a:lstStyle>
          <a:p>
            <a:fld id="{CA8D9AD5-F248-4919-864A-CFD76CC027D6}" type="slidenum">
              <a:rPr/>
              <a:pPr/>
              <a:t>‹#›</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615284"/>
            <a:ext cx="12278549" cy="914660"/>
          </a:xfrm>
        </p:spPr>
        <p:txBody>
          <a:bodyPr>
            <a:normAutofit/>
          </a:bodyPr>
          <a:lstStyle/>
          <a:p>
            <a:r>
              <a:rPr lang="en-US" sz="4000" dirty="0"/>
              <a:t>A National Biodiversity Expenditure Review for Ireland</a:t>
            </a:r>
          </a:p>
        </p:txBody>
      </p:sp>
      <p:sp>
        <p:nvSpPr>
          <p:cNvPr id="4" name="Subtitle 3"/>
          <p:cNvSpPr>
            <a:spLocks noGrp="1"/>
          </p:cNvSpPr>
          <p:nvPr>
            <p:ph type="subTitle" idx="1"/>
          </p:nvPr>
        </p:nvSpPr>
        <p:spPr>
          <a:xfrm>
            <a:off x="3033485" y="5606240"/>
            <a:ext cx="5976516" cy="792202"/>
          </a:xfrm>
        </p:spPr>
        <p:txBody>
          <a:bodyPr/>
          <a:lstStyle/>
          <a:p>
            <a:r>
              <a:rPr lang="en-US" dirty="0"/>
              <a:t>Tracking and Analysing Domestic Spending on Biodiversity Conservation</a:t>
            </a:r>
          </a:p>
        </p:txBody>
      </p:sp>
      <p:sp>
        <p:nvSpPr>
          <p:cNvPr id="5" name="Rectangle 4"/>
          <p:cNvSpPr/>
          <p:nvPr/>
        </p:nvSpPr>
        <p:spPr>
          <a:xfrm>
            <a:off x="10468438" y="4600543"/>
            <a:ext cx="1810111" cy="200055"/>
          </a:xfrm>
          <a:prstGeom prst="rect">
            <a:avLst/>
          </a:prstGeom>
        </p:spPr>
        <p:txBody>
          <a:bodyPr wrap="none">
            <a:spAutoFit/>
          </a:bodyPr>
          <a:lstStyle/>
          <a:p>
            <a:r>
              <a:rPr lang="en-GB" sz="700" dirty="0">
                <a:solidFill>
                  <a:srgbClr val="C9CACC"/>
                </a:solidFill>
                <a:latin typeface="Open Sans"/>
              </a:rPr>
              <a:t>Copyright KAVANAGH PHOTOGRAPHY</a:t>
            </a:r>
            <a:endParaRPr lang="en-GB" sz="700" b="0" i="0" dirty="0">
              <a:solidFill>
                <a:srgbClr val="C9CACC"/>
              </a:solidFill>
              <a:effectLst/>
              <a:latin typeface="Open Sans"/>
            </a:endParaRPr>
          </a:p>
        </p:txBody>
      </p:sp>
      <p:pic>
        <p:nvPicPr>
          <p:cNvPr id="1028" name="Picture 4" descr="http://www.kavanaghphotography.com/images/mosaic-images/Healy-Pass.jpg"/>
          <p:cNvPicPr>
            <a:picLocks noChangeAspect="1" noChangeArrowheads="1"/>
          </p:cNvPicPr>
          <p:nvPr/>
        </p:nvPicPr>
        <p:blipFill rotWithShape="1">
          <a:blip r:embed="rId2">
            <a:extLst>
              <a:ext uri="{28A0092B-C50C-407E-A947-70E740481C1C}">
                <a14:useLocalDpi xmlns:a14="http://schemas.microsoft.com/office/drawing/2010/main" val="0"/>
              </a:ext>
            </a:extLst>
          </a:blip>
          <a:srcRect t="15136" b="6761"/>
          <a:stretch/>
        </p:blipFill>
        <p:spPr bwMode="auto">
          <a:xfrm>
            <a:off x="0" y="0"/>
            <a:ext cx="12192000" cy="48005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850131" y="4538988"/>
            <a:ext cx="2428418" cy="261610"/>
          </a:xfrm>
          <a:prstGeom prst="rect">
            <a:avLst/>
          </a:prstGeom>
          <a:noFill/>
        </p:spPr>
        <p:txBody>
          <a:bodyPr wrap="square" rtlCol="0">
            <a:spAutoFit/>
          </a:bodyPr>
          <a:lstStyle/>
          <a:p>
            <a:r>
              <a:rPr lang="en-GB" sz="1100" b="1" i="1" dirty="0">
                <a:solidFill>
                  <a:schemeClr val="bg1"/>
                </a:solidFill>
              </a:rPr>
              <a:t>Copyright @Kavanagh Photography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01583"/>
            <a:ext cx="3047999" cy="778617"/>
          </a:xfrm>
          <a:prstGeom prst="rect">
            <a:avLst/>
          </a:prstGeom>
        </p:spPr>
      </p:pic>
      <p:pic>
        <p:nvPicPr>
          <p:cNvPr id="1026" name="Picture 2" descr="http://www.research.ie/sites/default/files/irc_logo_hi-re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790" b="8887"/>
          <a:stretch/>
        </p:blipFill>
        <p:spPr bwMode="auto">
          <a:xfrm>
            <a:off x="8601633" y="6079383"/>
            <a:ext cx="3590367" cy="778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6080" y="194018"/>
            <a:ext cx="9509760" cy="738258"/>
          </a:xfrm>
        </p:spPr>
        <p:txBody>
          <a:bodyPr/>
          <a:lstStyle/>
          <a:p>
            <a:r>
              <a:rPr lang="en-US" b="1" dirty="0"/>
              <a:t>Undertaking a Biodiversity Expenditure Review</a:t>
            </a:r>
          </a:p>
        </p:txBody>
      </p:sp>
      <p:sp>
        <p:nvSpPr>
          <p:cNvPr id="7" name="TextBox 6"/>
          <p:cNvSpPr txBox="1"/>
          <p:nvPr/>
        </p:nvSpPr>
        <p:spPr>
          <a:xfrm>
            <a:off x="1456742" y="1198196"/>
            <a:ext cx="8998473" cy="427809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800" b="1" dirty="0"/>
              <a:t>Programme based approach vs. agency based approach</a:t>
            </a:r>
          </a:p>
          <a:p>
            <a:pPr marL="285750" indent="-285750">
              <a:spcAft>
                <a:spcPts val="600"/>
              </a:spcAft>
              <a:buFont typeface="Arial" panose="020B0604020202020204" pitchFamily="34" charset="0"/>
              <a:buChar char="•"/>
            </a:pPr>
            <a:r>
              <a:rPr lang="en-GB" sz="2800" b="1" dirty="0"/>
              <a:t>Defining</a:t>
            </a:r>
            <a:r>
              <a:rPr lang="en-GB" sz="2800" dirty="0"/>
              <a:t> the scope of biodiversity related activities</a:t>
            </a:r>
          </a:p>
          <a:p>
            <a:pPr marL="285750" indent="-285750">
              <a:spcAft>
                <a:spcPts val="600"/>
              </a:spcAft>
              <a:buFont typeface="Arial" panose="020B0604020202020204" pitchFamily="34" charset="0"/>
              <a:buChar char="•"/>
            </a:pPr>
            <a:r>
              <a:rPr lang="en-GB" sz="2800" b="1" dirty="0"/>
              <a:t>Assigning coefficients</a:t>
            </a:r>
            <a:r>
              <a:rPr lang="en-GB" sz="2800" dirty="0"/>
              <a:t>: methods for attributing the percentage of financial resources to activities that are not 100% attributable to biodiversity</a:t>
            </a:r>
          </a:p>
          <a:p>
            <a:pPr marL="285750" indent="-285750">
              <a:spcAft>
                <a:spcPts val="600"/>
              </a:spcAft>
              <a:buFont typeface="Arial" panose="020B0604020202020204" pitchFamily="34" charset="0"/>
              <a:buChar char="•"/>
            </a:pPr>
            <a:r>
              <a:rPr lang="en-GB" sz="2800" b="1" dirty="0"/>
              <a:t>Capturing and attributing </a:t>
            </a:r>
            <a:r>
              <a:rPr lang="en-GB" sz="2800" dirty="0"/>
              <a:t>regional and local government expenditures</a:t>
            </a:r>
          </a:p>
          <a:p>
            <a:pPr marL="285750" indent="-285750">
              <a:spcAft>
                <a:spcPts val="600"/>
              </a:spcAft>
              <a:buFont typeface="Arial" panose="020B0604020202020204" pitchFamily="34" charset="0"/>
              <a:buChar char="•"/>
            </a:pPr>
            <a:r>
              <a:rPr lang="en-GB" sz="2800" b="1" dirty="0"/>
              <a:t>Capturing non-Government financial flows </a:t>
            </a:r>
            <a:r>
              <a:rPr lang="en-GB" sz="2800" dirty="0"/>
              <a:t>(businesses, NGOs and quasi-</a:t>
            </a:r>
            <a:r>
              <a:rPr lang="en-GB" sz="2800" dirty="0" err="1"/>
              <a:t>govt</a:t>
            </a:r>
            <a:r>
              <a:rPr lang="en-GB" sz="2800" dirty="0"/>
              <a:t> organisations)</a:t>
            </a:r>
          </a:p>
        </p:txBody>
      </p:sp>
    </p:spTree>
    <p:extLst>
      <p:ext uri="{BB962C8B-B14F-4D97-AF65-F5344CB8AC3E}">
        <p14:creationId xmlns:p14="http://schemas.microsoft.com/office/powerpoint/2010/main" val="230150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6949" y="191387"/>
            <a:ext cx="11185452" cy="1424763"/>
          </a:xfrm>
        </p:spPr>
        <p:txBody>
          <a:bodyPr>
            <a:normAutofit/>
          </a:bodyPr>
          <a:lstStyle/>
          <a:p>
            <a:r>
              <a:rPr lang="en-GB" sz="4000" dirty="0"/>
              <a:t>Programmes and activities linked to biodiversity often target multiple environmental objectives…</a:t>
            </a:r>
            <a:endParaRPr lang="en-US" sz="4000" dirty="0"/>
          </a:p>
        </p:txBody>
      </p:sp>
      <p:sp>
        <p:nvSpPr>
          <p:cNvPr id="2" name="Rectangle 1"/>
          <p:cNvSpPr/>
          <p:nvPr/>
        </p:nvSpPr>
        <p:spPr>
          <a:xfrm>
            <a:off x="925033" y="1877748"/>
            <a:ext cx="10519145" cy="4241546"/>
          </a:xfrm>
          <a:prstGeom prst="rect">
            <a:avLst/>
          </a:prstGeom>
        </p:spPr>
        <p:txBody>
          <a:bodyPr wrap="square">
            <a:spAutoFit/>
          </a:bodyPr>
          <a:lstStyle/>
          <a:p>
            <a:pPr lvl="1" algn="ctr">
              <a:lnSpc>
                <a:spcPct val="107000"/>
              </a:lnSpc>
            </a:pPr>
            <a:r>
              <a:rPr lang="en-GB" sz="2800" dirty="0">
                <a:latin typeface="Calibri" panose="020F0502020204030204" pitchFamily="34" charset="0"/>
                <a:ea typeface="Calibri" panose="020F0502020204030204" pitchFamily="34" charset="0"/>
                <a:cs typeface="Times New Roman" panose="02020603050405020304" pitchFamily="18" charset="0"/>
              </a:rPr>
              <a:t>“</a:t>
            </a:r>
            <a:r>
              <a:rPr lang="en-GB" sz="2800" i="1" dirty="0">
                <a:latin typeface="Calibri" panose="020F0502020204030204" pitchFamily="34" charset="0"/>
                <a:ea typeface="Calibri" panose="020F0502020204030204" pitchFamily="34" charset="0"/>
                <a:cs typeface="Times New Roman" panose="02020603050405020304" pitchFamily="18" charset="0"/>
              </a:rPr>
              <a:t>Of the total biodiversity-related development co-operation activities, the majority (63%, USD 3.5 billion) targets biodiversity as </a:t>
            </a:r>
            <a:r>
              <a:rPr lang="en-GB" sz="2800" i="1" u="sng" dirty="0">
                <a:latin typeface="Calibri" panose="020F0502020204030204" pitchFamily="34" charset="0"/>
                <a:ea typeface="Calibri" panose="020F0502020204030204" pitchFamily="34" charset="0"/>
                <a:cs typeface="Times New Roman" panose="02020603050405020304" pitchFamily="18" charset="0"/>
              </a:rPr>
              <a:t>a significant objective</a:t>
            </a:r>
            <a:r>
              <a:rPr lang="en-GB" sz="2800" i="1" dirty="0">
                <a:latin typeface="Calibri" panose="020F0502020204030204" pitchFamily="34" charset="0"/>
                <a:ea typeface="Calibri" panose="020F0502020204030204" pitchFamily="34" charset="0"/>
                <a:cs typeface="Times New Roman" panose="02020603050405020304" pitchFamily="18" charset="0"/>
              </a:rPr>
              <a:t>, while 37% (USD 2.1 billion) targets biodiversity as the </a:t>
            </a:r>
            <a:r>
              <a:rPr lang="en-GB" sz="2800" i="1" u="sng" dirty="0">
                <a:latin typeface="Calibri" panose="020F0502020204030204" pitchFamily="34" charset="0"/>
                <a:ea typeface="Calibri" panose="020F0502020204030204" pitchFamily="34" charset="0"/>
                <a:cs typeface="Times New Roman" panose="02020603050405020304" pitchFamily="18" charset="0"/>
              </a:rPr>
              <a:t>principal objective</a:t>
            </a:r>
            <a:r>
              <a:rPr lang="en-GB" sz="2800" dirty="0">
                <a:latin typeface="Calibri" panose="020F0502020204030204" pitchFamily="34" charset="0"/>
                <a:ea typeface="Calibri" panose="020F0502020204030204" pitchFamily="34" charset="0"/>
                <a:cs typeface="Times New Roman" panose="02020603050405020304" pitchFamily="18" charset="0"/>
              </a:rPr>
              <a:t>”</a:t>
            </a:r>
          </a:p>
          <a:p>
            <a:pPr lvl="1" algn="ctr">
              <a:lnSpc>
                <a:spcPct val="107000"/>
              </a:lnSpc>
            </a:pP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lvl="1" algn="ctr">
              <a:lnSpc>
                <a:spcPct val="107000"/>
              </a:lnSpc>
            </a:pPr>
            <a:r>
              <a:rPr lang="en-GB" sz="2800" dirty="0">
                <a:latin typeface="Calibri" panose="020F0502020204030204" pitchFamily="34" charset="0"/>
                <a:ea typeface="Calibri" panose="020F0502020204030204" pitchFamily="34" charset="0"/>
                <a:cs typeface="Times New Roman" panose="02020603050405020304" pitchFamily="18" charset="0"/>
              </a:rPr>
              <a:t> “</a:t>
            </a:r>
            <a:r>
              <a:rPr lang="en-GB" sz="2800" i="1" dirty="0"/>
              <a:t>Over 80% of biodiversity-related ODA in 2007-13 was in the sectors of general environment protection, agriculture, forestry, fishing, rural development, and water supply and sanitation</a:t>
            </a:r>
            <a:r>
              <a:rPr lang="en-GB" dirty="0"/>
              <a:t>”</a:t>
            </a:r>
            <a:r>
              <a:rPr lang="en-GB" sz="2800" dirty="0">
                <a:latin typeface="Calibri" panose="020F0502020204030204" pitchFamily="34" charset="0"/>
                <a:ea typeface="Calibri" panose="020F0502020204030204" pitchFamily="34" charset="0"/>
                <a:cs typeface="Times New Roman" panose="02020603050405020304" pitchFamily="18" charset="0"/>
              </a:rPr>
              <a:t> </a:t>
            </a:r>
          </a:p>
          <a:p>
            <a:pPr lvl="1" algn="ctr">
              <a:lnSpc>
                <a:spcPct val="107000"/>
              </a:lnSpc>
            </a:pPr>
            <a:r>
              <a:rPr lang="en-GB" sz="2800" dirty="0">
                <a:latin typeface="Calibri" panose="020F0502020204030204" pitchFamily="34" charset="0"/>
                <a:ea typeface="Calibri" panose="020F0502020204030204" pitchFamily="34" charset="0"/>
                <a:cs typeface="Times New Roman" panose="02020603050405020304" pitchFamily="18" charset="0"/>
              </a:rPr>
              <a:t>(CBD Mexico, 2015).</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1206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5887" y="-53310"/>
            <a:ext cx="10899006" cy="897124"/>
          </a:xfrm>
        </p:spPr>
        <p:txBody>
          <a:bodyPr>
            <a:normAutofit/>
          </a:bodyPr>
          <a:lstStyle/>
          <a:p>
            <a:r>
              <a:rPr lang="en-US" sz="3200" b="1" dirty="0"/>
              <a:t>Rio Markers</a:t>
            </a:r>
            <a:r>
              <a:rPr lang="en-US" sz="3200" dirty="0"/>
              <a:t>: What to include and to what extent?</a:t>
            </a:r>
          </a:p>
        </p:txBody>
      </p:sp>
      <p:sp>
        <p:nvSpPr>
          <p:cNvPr id="8" name="Text Placeholder 7"/>
          <p:cNvSpPr>
            <a:spLocks noGrp="1"/>
          </p:cNvSpPr>
          <p:nvPr>
            <p:ph type="body" idx="1"/>
          </p:nvPr>
        </p:nvSpPr>
        <p:spPr>
          <a:xfrm>
            <a:off x="573790" y="1030592"/>
            <a:ext cx="5010150" cy="766588"/>
          </a:xfrm>
          <a:solidFill>
            <a:schemeClr val="tx2"/>
          </a:solidFill>
          <a:ln>
            <a:solidFill>
              <a:schemeClr val="tx2"/>
            </a:solidFill>
          </a:ln>
        </p:spPr>
        <p:txBody>
          <a:bodyPr>
            <a:noAutofit/>
          </a:bodyPr>
          <a:lstStyle/>
          <a:p>
            <a:r>
              <a:rPr lang="en-US" sz="2400" b="1" dirty="0">
                <a:solidFill>
                  <a:schemeClr val="bg1"/>
                </a:solidFill>
              </a:rPr>
              <a:t>Principal Objective </a:t>
            </a:r>
            <a:r>
              <a:rPr lang="en-US" sz="2400" dirty="0">
                <a:solidFill>
                  <a:schemeClr val="bg1"/>
                </a:solidFill>
              </a:rPr>
              <a:t>(100% Coefficient) (Rio Marker 2)</a:t>
            </a:r>
          </a:p>
        </p:txBody>
      </p:sp>
      <p:sp>
        <p:nvSpPr>
          <p:cNvPr id="10" name="Text Placeholder 9"/>
          <p:cNvSpPr>
            <a:spLocks noGrp="1"/>
          </p:cNvSpPr>
          <p:nvPr>
            <p:ph type="body" sz="quarter" idx="3"/>
          </p:nvPr>
        </p:nvSpPr>
        <p:spPr>
          <a:xfrm>
            <a:off x="6416240" y="1030592"/>
            <a:ext cx="4788653" cy="766588"/>
          </a:xfrm>
          <a:solidFill>
            <a:schemeClr val="tx2"/>
          </a:solidFill>
        </p:spPr>
        <p:txBody>
          <a:bodyPr>
            <a:noAutofit/>
          </a:bodyPr>
          <a:lstStyle/>
          <a:p>
            <a:r>
              <a:rPr lang="en-US" sz="2400" b="1" dirty="0">
                <a:solidFill>
                  <a:schemeClr val="bg1"/>
                </a:solidFill>
              </a:rPr>
              <a:t>Significant Objective  </a:t>
            </a:r>
            <a:r>
              <a:rPr lang="en-US" sz="2400" dirty="0">
                <a:solidFill>
                  <a:schemeClr val="bg1"/>
                </a:solidFill>
              </a:rPr>
              <a:t>(Indirect) (80-1% Coefficient) (Rio Marker 1)</a:t>
            </a:r>
          </a:p>
        </p:txBody>
      </p:sp>
      <p:sp>
        <p:nvSpPr>
          <p:cNvPr id="5" name="Rectangle 4"/>
          <p:cNvSpPr/>
          <p:nvPr/>
        </p:nvSpPr>
        <p:spPr>
          <a:xfrm>
            <a:off x="305887" y="5986978"/>
            <a:ext cx="11679112" cy="646331"/>
          </a:xfrm>
          <a:prstGeom prst="rect">
            <a:avLst/>
          </a:prstGeom>
        </p:spPr>
        <p:txBody>
          <a:bodyPr wrap="square">
            <a:spAutoFit/>
          </a:bodyPr>
          <a:lstStyle/>
          <a:p>
            <a:r>
              <a:rPr lang="en-GB" i="1" dirty="0">
                <a:latin typeface="Calibri" panose="020F0502020204030204" pitchFamily="34" charset="0"/>
                <a:ea typeface="Calibri" panose="020F0502020204030204" pitchFamily="34" charset="0"/>
                <a:cs typeface="Times New Roman" panose="02020603050405020304" pitchFamily="18" charset="0"/>
              </a:rPr>
              <a:t>*NB The qualification of a programme or project under the Rio Marker methodology does not imply evidence of the eventual delivery of biodiversity benefits.</a:t>
            </a:r>
            <a:endParaRPr lang="en-GB" i="1" dirty="0"/>
          </a:p>
        </p:txBody>
      </p:sp>
      <p:sp>
        <p:nvSpPr>
          <p:cNvPr id="6" name="Rectangle 5"/>
          <p:cNvSpPr/>
          <p:nvPr/>
        </p:nvSpPr>
        <p:spPr>
          <a:xfrm>
            <a:off x="573790" y="1815634"/>
            <a:ext cx="5010150" cy="2677656"/>
          </a:xfrm>
          <a:prstGeom prst="rect">
            <a:avLst/>
          </a:prstGeom>
        </p:spPr>
        <p:txBody>
          <a:bodyPr wrap="square">
            <a:spAutoFit/>
          </a:bodyPr>
          <a:lstStyle/>
          <a:p>
            <a:r>
              <a:rPr lang="en-GB" sz="2400" i="1" dirty="0">
                <a:latin typeface="Calibri" panose="020F0502020204030204" pitchFamily="34" charset="0"/>
                <a:ea typeface="Calibri" panose="020F0502020204030204" pitchFamily="34" charset="0"/>
                <a:cs typeface="Times New Roman" panose="02020603050405020304" pitchFamily="18" charset="0"/>
              </a:rPr>
              <a:t>Policies and programmes where biodiversity objectives are fundamental to the activity and which are an explicit objective of the activity. They may be selected by answering the question “would the activity have been undertaken without this objective</a:t>
            </a:r>
            <a:r>
              <a:rPr lang="en-GB" sz="2400" dirty="0">
                <a:latin typeface="Calibri" panose="020F0502020204030204" pitchFamily="34" charset="0"/>
                <a:ea typeface="Calibri" panose="020F0502020204030204" pitchFamily="34" charset="0"/>
                <a:cs typeface="Times New Roman" panose="02020603050405020304" pitchFamily="18" charset="0"/>
              </a:rPr>
              <a:t>?” </a:t>
            </a:r>
            <a:endParaRPr lang="en-GB" sz="2400" dirty="0"/>
          </a:p>
        </p:txBody>
      </p:sp>
      <p:sp>
        <p:nvSpPr>
          <p:cNvPr id="13" name="Rectangle 12"/>
          <p:cNvSpPr/>
          <p:nvPr/>
        </p:nvSpPr>
        <p:spPr>
          <a:xfrm>
            <a:off x="6388193" y="1815634"/>
            <a:ext cx="4844745" cy="2677656"/>
          </a:xfrm>
          <a:prstGeom prst="rect">
            <a:avLst/>
          </a:prstGeom>
        </p:spPr>
        <p:txBody>
          <a:bodyPr wrap="square">
            <a:spAutoFit/>
          </a:bodyPr>
          <a:lstStyle/>
          <a:p>
            <a:r>
              <a:rPr lang="en-GB" sz="2400" i="1" dirty="0">
                <a:ea typeface="Calibri" panose="020F0502020204030204" pitchFamily="34" charset="0"/>
                <a:cs typeface="Times New Roman" panose="02020603050405020304" pitchFamily="18" charset="0"/>
              </a:rPr>
              <a:t>Actions indirectly related to biodiversity but for which biodiversity conservation and sustainable use is not the main focus. This category includes initiatives across a range of sectors that benefit biodiversity but which have other primary purposes</a:t>
            </a:r>
            <a:endParaRPr lang="en-GB" sz="2400" dirty="0"/>
          </a:p>
        </p:txBody>
      </p:sp>
      <p:sp>
        <p:nvSpPr>
          <p:cNvPr id="14" name="Rectangle 13"/>
          <p:cNvSpPr/>
          <p:nvPr/>
        </p:nvSpPr>
        <p:spPr>
          <a:xfrm>
            <a:off x="573790" y="4855525"/>
            <a:ext cx="5010150" cy="923330"/>
          </a:xfrm>
          <a:prstGeom prst="rect">
            <a:avLst/>
          </a:prstGeom>
        </p:spPr>
        <p:txBody>
          <a:bodyPr wrap="square">
            <a:spAutoFit/>
          </a:bodyPr>
          <a:lstStyle/>
          <a:p>
            <a:r>
              <a:rPr lang="en-GB" b="1" i="1" dirty="0">
                <a:latin typeface="Calibri" panose="020F0502020204030204" pitchFamily="34" charset="0"/>
                <a:ea typeface="Calibri" panose="020F0502020204030204" pitchFamily="34" charset="0"/>
                <a:cs typeface="Times New Roman" panose="02020603050405020304" pitchFamily="18" charset="0"/>
              </a:rPr>
              <a:t>Examples:  </a:t>
            </a:r>
            <a:r>
              <a:rPr lang="en-GB" i="1" dirty="0">
                <a:latin typeface="Calibri" panose="020F0502020204030204" pitchFamily="34" charset="0"/>
                <a:ea typeface="Calibri" panose="020F0502020204030204" pitchFamily="34" charset="0"/>
                <a:cs typeface="Times New Roman" panose="02020603050405020304" pitchFamily="18" charset="0"/>
              </a:rPr>
              <a:t>Establishment and management of </a:t>
            </a:r>
            <a:r>
              <a:rPr lang="en-GB" b="1" i="1" dirty="0">
                <a:latin typeface="Calibri" panose="020F0502020204030204" pitchFamily="34" charset="0"/>
                <a:ea typeface="Calibri" panose="020F0502020204030204" pitchFamily="34" charset="0"/>
                <a:cs typeface="Times New Roman" panose="02020603050405020304" pitchFamily="18" charset="0"/>
              </a:rPr>
              <a:t>p</a:t>
            </a:r>
            <a:r>
              <a:rPr lang="en-GB" i="1" dirty="0">
                <a:latin typeface="Calibri" panose="020F0502020204030204" pitchFamily="34" charset="0"/>
                <a:ea typeface="Calibri" panose="020F0502020204030204" pitchFamily="34" charset="0"/>
                <a:cs typeface="Times New Roman" panose="02020603050405020304" pitchFamily="18" charset="0"/>
              </a:rPr>
              <a:t>rotected areas, support to environmental </a:t>
            </a:r>
            <a:r>
              <a:rPr lang="en-GB" i="1" dirty="0" err="1">
                <a:latin typeface="Calibri" panose="020F0502020204030204" pitchFamily="34" charset="0"/>
                <a:ea typeface="Calibri" panose="020F0502020204030204" pitchFamily="34" charset="0"/>
                <a:cs typeface="Times New Roman" panose="02020603050405020304" pitchFamily="18" charset="0"/>
              </a:rPr>
              <a:t>ngos</a:t>
            </a:r>
            <a:r>
              <a:rPr lang="en-GB" i="1" dirty="0">
                <a:latin typeface="Calibri" panose="020F0502020204030204" pitchFamily="34" charset="0"/>
                <a:ea typeface="Calibri" panose="020F0502020204030204" pitchFamily="34" charset="0"/>
                <a:cs typeface="Times New Roman" panose="02020603050405020304" pitchFamily="18" charset="0"/>
              </a:rPr>
              <a:t>, preparation of national biodiversity plans.</a:t>
            </a:r>
            <a:endParaRPr lang="en-GB" dirty="0"/>
          </a:p>
        </p:txBody>
      </p:sp>
      <p:sp>
        <p:nvSpPr>
          <p:cNvPr id="15" name="Rectangle 14"/>
          <p:cNvSpPr/>
          <p:nvPr/>
        </p:nvSpPr>
        <p:spPr>
          <a:xfrm>
            <a:off x="6416240" y="4849676"/>
            <a:ext cx="5010150" cy="923330"/>
          </a:xfrm>
          <a:prstGeom prst="rect">
            <a:avLst/>
          </a:prstGeom>
        </p:spPr>
        <p:txBody>
          <a:bodyPr wrap="square">
            <a:spAutoFit/>
          </a:bodyPr>
          <a:lstStyle/>
          <a:p>
            <a:r>
              <a:rPr lang="en-GB" b="1" i="1" dirty="0">
                <a:latin typeface="Calibri" panose="020F0502020204030204" pitchFamily="34" charset="0"/>
                <a:ea typeface="Calibri" panose="020F0502020204030204" pitchFamily="34" charset="0"/>
                <a:cs typeface="Times New Roman" panose="02020603050405020304" pitchFamily="18" charset="0"/>
              </a:rPr>
              <a:t>Examples: </a:t>
            </a:r>
            <a:r>
              <a:rPr lang="en-GB" i="1" dirty="0">
                <a:latin typeface="Calibri" panose="020F0502020204030204" pitchFamily="34" charset="0"/>
                <a:ea typeface="Calibri" panose="020F0502020204030204" pitchFamily="34" charset="0"/>
                <a:cs typeface="Times New Roman" panose="02020603050405020304" pitchFamily="18" charset="0"/>
              </a:rPr>
              <a:t>urban green infrastructure, agro-ecology, sustainable forest management, water treatment and management</a:t>
            </a:r>
            <a:endParaRPr lang="en-GB" dirty="0"/>
          </a:p>
        </p:txBody>
      </p:sp>
    </p:spTree>
    <p:extLst>
      <p:ext uri="{BB962C8B-B14F-4D97-AF65-F5344CB8AC3E}">
        <p14:creationId xmlns:p14="http://schemas.microsoft.com/office/powerpoint/2010/main" val="134147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2972928156"/>
              </p:ext>
            </p:extLst>
          </p:nvPr>
        </p:nvGraphicFramePr>
        <p:xfrm>
          <a:off x="666747" y="292504"/>
          <a:ext cx="11010900" cy="6026330"/>
        </p:xfrm>
        <a:graphic>
          <a:graphicData uri="http://schemas.openxmlformats.org/drawingml/2006/table">
            <a:tbl>
              <a:tblPr firstRow="1" firstCol="1" bandRow="1">
                <a:tableStyleId>{B301B821-A1FF-4177-AEE7-76D212191A09}</a:tableStyleId>
              </a:tblPr>
              <a:tblGrid>
                <a:gridCol w="3086100">
                  <a:extLst>
                    <a:ext uri="{9D8B030D-6E8A-4147-A177-3AD203B41FA5}">
                      <a16:colId xmlns:a16="http://schemas.microsoft.com/office/drawing/2014/main" xmlns="" val="1651747421"/>
                    </a:ext>
                  </a:extLst>
                </a:gridCol>
                <a:gridCol w="6319474">
                  <a:extLst>
                    <a:ext uri="{9D8B030D-6E8A-4147-A177-3AD203B41FA5}">
                      <a16:colId xmlns:a16="http://schemas.microsoft.com/office/drawing/2014/main" xmlns="" val="3724409432"/>
                    </a:ext>
                  </a:extLst>
                </a:gridCol>
                <a:gridCol w="1605326">
                  <a:extLst>
                    <a:ext uri="{9D8B030D-6E8A-4147-A177-3AD203B41FA5}">
                      <a16:colId xmlns:a16="http://schemas.microsoft.com/office/drawing/2014/main" xmlns="" val="2167741685"/>
                    </a:ext>
                  </a:extLst>
                </a:gridCol>
              </a:tblGrid>
              <a:tr h="342897">
                <a:tc>
                  <a:txBody>
                    <a:bodyPr/>
                    <a:lstStyle/>
                    <a:p>
                      <a:pPr>
                        <a:lnSpc>
                          <a:spcPct val="115000"/>
                        </a:lnSpc>
                        <a:spcAft>
                          <a:spcPts val="0"/>
                        </a:spcAft>
                      </a:pPr>
                      <a:r>
                        <a:rPr lang="en-GB" sz="2000" dirty="0">
                          <a:effectLst/>
                        </a:rPr>
                        <a:t>Activity Type</a:t>
                      </a:r>
                    </a:p>
                    <a:p>
                      <a:pPr>
                        <a:lnSpc>
                          <a:spcPct val="115000"/>
                        </a:lnSpc>
                        <a:spcAft>
                          <a:spcPts val="0"/>
                        </a:spcAft>
                      </a:pPr>
                      <a:r>
                        <a:rPr lang="en-GB" sz="2000" dirty="0">
                          <a:effectLst/>
                          <a:latin typeface="Times New Roman" panose="02020603050405020304" pitchFamily="18" charset="0"/>
                          <a:ea typeface="Calibri" panose="020F0502020204030204" pitchFamily="34" charset="0"/>
                        </a:rPr>
                        <a:t>(France)</a:t>
                      </a:r>
                    </a:p>
                  </a:txBody>
                  <a:tcPr marL="58731" marR="58731" marT="0" marB="0"/>
                </a:tc>
                <a:tc>
                  <a:txBody>
                    <a:bodyPr/>
                    <a:lstStyle/>
                    <a:p>
                      <a:pPr>
                        <a:lnSpc>
                          <a:spcPct val="115000"/>
                        </a:lnSpc>
                        <a:spcAft>
                          <a:spcPts val="0"/>
                        </a:spcAft>
                      </a:pPr>
                      <a:r>
                        <a:rPr lang="en-GB" sz="2000" dirty="0">
                          <a:effectLst/>
                        </a:rPr>
                        <a:t>Examples</a:t>
                      </a:r>
                      <a:endParaRPr lang="en-GB" sz="2000" dirty="0">
                        <a:effectLst/>
                        <a:latin typeface="Times New Roman" panose="02020603050405020304" pitchFamily="18" charset="0"/>
                        <a:ea typeface="Calibri" panose="020F0502020204030204" pitchFamily="34" charset="0"/>
                      </a:endParaRPr>
                    </a:p>
                  </a:txBody>
                  <a:tcPr marL="58731" marR="58731" marT="0" marB="0"/>
                </a:tc>
                <a:tc>
                  <a:txBody>
                    <a:bodyPr/>
                    <a:lstStyle/>
                    <a:p>
                      <a:pPr>
                        <a:lnSpc>
                          <a:spcPct val="115000"/>
                        </a:lnSpc>
                        <a:spcAft>
                          <a:spcPts val="0"/>
                        </a:spcAft>
                      </a:pPr>
                      <a:r>
                        <a:rPr lang="en-GB" sz="2000" dirty="0">
                          <a:effectLst/>
                        </a:rPr>
                        <a:t>Proportion of total financing</a:t>
                      </a:r>
                      <a:endParaRPr lang="en-GB" sz="2000" dirty="0">
                        <a:effectLst/>
                        <a:latin typeface="Times New Roman" panose="02020603050405020304" pitchFamily="18" charset="0"/>
                        <a:ea typeface="Calibri" panose="020F0502020204030204" pitchFamily="34" charset="0"/>
                      </a:endParaRPr>
                    </a:p>
                  </a:txBody>
                  <a:tcPr marL="58731" marR="58731" marT="0" marB="0"/>
                </a:tc>
                <a:extLst>
                  <a:ext uri="{0D108BD9-81ED-4DB2-BD59-A6C34878D82A}">
                    <a16:rowId xmlns:a16="http://schemas.microsoft.com/office/drawing/2014/main" xmlns="" val="4253814402"/>
                  </a:ext>
                </a:extLst>
              </a:tr>
              <a:tr h="1010156">
                <a:tc>
                  <a:txBody>
                    <a:bodyPr/>
                    <a:lstStyle/>
                    <a:p>
                      <a:pPr>
                        <a:lnSpc>
                          <a:spcPct val="115000"/>
                        </a:lnSpc>
                        <a:spcAft>
                          <a:spcPts val="0"/>
                        </a:spcAft>
                      </a:pPr>
                      <a:r>
                        <a:rPr lang="en-GB" sz="2000" dirty="0">
                          <a:effectLst/>
                        </a:rPr>
                        <a:t>Projects Rio Biodiversity </a:t>
                      </a:r>
                    </a:p>
                    <a:p>
                      <a:pPr>
                        <a:lnSpc>
                          <a:spcPct val="115000"/>
                        </a:lnSpc>
                        <a:spcAft>
                          <a:spcPts val="0"/>
                        </a:spcAft>
                      </a:pPr>
                      <a:r>
                        <a:rPr lang="en-GB" sz="2000" dirty="0">
                          <a:effectLst/>
                        </a:rPr>
                        <a:t>Marker 2 </a:t>
                      </a:r>
                      <a:endParaRPr lang="en-GB" sz="2000" dirty="0">
                        <a:effectLst/>
                        <a:latin typeface="Times New Roman" panose="02020603050405020304" pitchFamily="18" charset="0"/>
                        <a:ea typeface="Calibri" panose="020F0502020204030204" pitchFamily="34" charset="0"/>
                      </a:endParaRPr>
                    </a:p>
                  </a:txBody>
                  <a:tcPr marL="58731" marR="58731" marT="0" marB="0"/>
                </a:tc>
                <a:tc>
                  <a:txBody>
                    <a:bodyPr/>
                    <a:lstStyle/>
                    <a:p>
                      <a:pPr>
                        <a:lnSpc>
                          <a:spcPct val="115000"/>
                        </a:lnSpc>
                        <a:spcAft>
                          <a:spcPts val="0"/>
                        </a:spcAft>
                      </a:pPr>
                      <a:r>
                        <a:rPr lang="en-GB" sz="2000" dirty="0">
                          <a:effectLst/>
                        </a:rPr>
                        <a:t>Protected Areas</a:t>
                      </a:r>
                    </a:p>
                    <a:p>
                      <a:pPr>
                        <a:lnSpc>
                          <a:spcPct val="115000"/>
                        </a:lnSpc>
                        <a:spcAft>
                          <a:spcPts val="0"/>
                        </a:spcAft>
                      </a:pPr>
                      <a:r>
                        <a:rPr lang="en-GB" sz="2000" dirty="0">
                          <a:effectLst/>
                        </a:rPr>
                        <a:t>Support to Environmental NGOs </a:t>
                      </a:r>
                    </a:p>
                  </a:txBody>
                  <a:tcPr marL="58731" marR="58731" marT="0" marB="0"/>
                </a:tc>
                <a:tc>
                  <a:txBody>
                    <a:bodyPr/>
                    <a:lstStyle/>
                    <a:p>
                      <a:pPr>
                        <a:lnSpc>
                          <a:spcPct val="115000"/>
                        </a:lnSpc>
                        <a:spcAft>
                          <a:spcPts val="0"/>
                        </a:spcAft>
                      </a:pPr>
                      <a:r>
                        <a:rPr lang="en-GB" sz="2000">
                          <a:effectLst/>
                        </a:rPr>
                        <a:t>100% </a:t>
                      </a:r>
                      <a:endParaRPr lang="en-GB" sz="2000">
                        <a:effectLst/>
                        <a:latin typeface="Times New Roman" panose="02020603050405020304" pitchFamily="18" charset="0"/>
                        <a:ea typeface="Calibri" panose="020F0502020204030204" pitchFamily="34" charset="0"/>
                      </a:endParaRPr>
                    </a:p>
                  </a:txBody>
                  <a:tcPr marL="58731" marR="58731" marT="0" marB="0"/>
                </a:tc>
                <a:extLst>
                  <a:ext uri="{0D108BD9-81ED-4DB2-BD59-A6C34878D82A}">
                    <a16:rowId xmlns:a16="http://schemas.microsoft.com/office/drawing/2014/main" xmlns="" val="3672145232"/>
                  </a:ext>
                </a:extLst>
              </a:tr>
              <a:tr h="805543">
                <a:tc>
                  <a:txBody>
                    <a:bodyPr/>
                    <a:lstStyle/>
                    <a:p>
                      <a:pPr>
                        <a:lnSpc>
                          <a:spcPct val="115000"/>
                        </a:lnSpc>
                        <a:spcAft>
                          <a:spcPts val="0"/>
                        </a:spcAft>
                      </a:pPr>
                      <a:r>
                        <a:rPr lang="en-GB" sz="2000">
                          <a:effectLst/>
                        </a:rPr>
                        <a:t>Projects Rio Biodiversity </a:t>
                      </a:r>
                    </a:p>
                    <a:p>
                      <a:pPr>
                        <a:lnSpc>
                          <a:spcPct val="115000"/>
                        </a:lnSpc>
                        <a:spcAft>
                          <a:spcPts val="0"/>
                        </a:spcAft>
                      </a:pPr>
                      <a:r>
                        <a:rPr lang="en-GB" sz="2000">
                          <a:effectLst/>
                        </a:rPr>
                        <a:t>Marker 1</a:t>
                      </a:r>
                      <a:endParaRPr lang="en-GB" sz="2000">
                        <a:effectLst/>
                        <a:latin typeface="Times New Roman" panose="02020603050405020304" pitchFamily="18" charset="0"/>
                        <a:ea typeface="Calibri" panose="020F0502020204030204" pitchFamily="34" charset="0"/>
                      </a:endParaRPr>
                    </a:p>
                  </a:txBody>
                  <a:tcPr marL="58731" marR="58731" marT="0" marB="0"/>
                </a:tc>
                <a:tc>
                  <a:txBody>
                    <a:bodyPr/>
                    <a:lstStyle/>
                    <a:p>
                      <a:pPr>
                        <a:lnSpc>
                          <a:spcPct val="115000"/>
                        </a:lnSpc>
                        <a:spcAft>
                          <a:spcPts val="0"/>
                        </a:spcAft>
                      </a:pPr>
                      <a:r>
                        <a:rPr lang="en-GB" sz="2000" dirty="0">
                          <a:effectLst/>
                        </a:rPr>
                        <a:t>Sustainable Forest Management </a:t>
                      </a:r>
                    </a:p>
                    <a:p>
                      <a:pPr>
                        <a:lnSpc>
                          <a:spcPct val="115000"/>
                        </a:lnSpc>
                        <a:spcAft>
                          <a:spcPts val="0"/>
                        </a:spcAft>
                      </a:pPr>
                      <a:r>
                        <a:rPr lang="en-GB" sz="2000" dirty="0">
                          <a:effectLst/>
                        </a:rPr>
                        <a:t>Sustainable Fisheries Management</a:t>
                      </a:r>
                    </a:p>
                  </a:txBody>
                  <a:tcPr marL="58731" marR="58731" marT="0" marB="0"/>
                </a:tc>
                <a:tc>
                  <a:txBody>
                    <a:bodyPr/>
                    <a:lstStyle/>
                    <a:p>
                      <a:pPr>
                        <a:lnSpc>
                          <a:spcPct val="115000"/>
                        </a:lnSpc>
                        <a:spcAft>
                          <a:spcPts val="0"/>
                        </a:spcAft>
                      </a:pPr>
                      <a:r>
                        <a:rPr lang="en-GB" sz="2000">
                          <a:effectLst/>
                        </a:rPr>
                        <a:t>80% </a:t>
                      </a:r>
                    </a:p>
                    <a:p>
                      <a:pPr>
                        <a:lnSpc>
                          <a:spcPct val="115000"/>
                        </a:lnSpc>
                        <a:spcAft>
                          <a:spcPts val="0"/>
                        </a:spcAft>
                      </a:pPr>
                      <a:r>
                        <a:rPr lang="en-GB" sz="2000">
                          <a:effectLst/>
                        </a:rPr>
                        <a:t> </a:t>
                      </a:r>
                      <a:endParaRPr lang="en-GB" sz="2000">
                        <a:effectLst/>
                        <a:latin typeface="Times New Roman" panose="02020603050405020304" pitchFamily="18" charset="0"/>
                        <a:ea typeface="Calibri" panose="020F0502020204030204" pitchFamily="34" charset="0"/>
                      </a:endParaRPr>
                    </a:p>
                  </a:txBody>
                  <a:tcPr marL="58731" marR="58731" marT="0" marB="0"/>
                </a:tc>
                <a:extLst>
                  <a:ext uri="{0D108BD9-81ED-4DB2-BD59-A6C34878D82A}">
                    <a16:rowId xmlns:a16="http://schemas.microsoft.com/office/drawing/2014/main" xmlns="" val="2712918057"/>
                  </a:ext>
                </a:extLst>
              </a:tr>
              <a:tr h="1214770">
                <a:tc>
                  <a:txBody>
                    <a:bodyPr/>
                    <a:lstStyle/>
                    <a:p>
                      <a:pPr>
                        <a:lnSpc>
                          <a:spcPct val="115000"/>
                        </a:lnSpc>
                        <a:spcAft>
                          <a:spcPts val="0"/>
                        </a:spcAft>
                      </a:pPr>
                      <a:r>
                        <a:rPr lang="en-GB" sz="2000">
                          <a:effectLst/>
                        </a:rPr>
                        <a:t>Projects Rio Biodiversity </a:t>
                      </a:r>
                    </a:p>
                    <a:p>
                      <a:pPr>
                        <a:lnSpc>
                          <a:spcPct val="115000"/>
                        </a:lnSpc>
                        <a:spcAft>
                          <a:spcPts val="0"/>
                        </a:spcAft>
                      </a:pPr>
                      <a:r>
                        <a:rPr lang="en-GB" sz="2000">
                          <a:effectLst/>
                        </a:rPr>
                        <a:t>Marker 1</a:t>
                      </a:r>
                      <a:endParaRPr lang="en-GB" sz="2000">
                        <a:effectLst/>
                        <a:latin typeface="Times New Roman" panose="02020603050405020304" pitchFamily="18" charset="0"/>
                        <a:ea typeface="Calibri" panose="020F0502020204030204" pitchFamily="34" charset="0"/>
                      </a:endParaRPr>
                    </a:p>
                  </a:txBody>
                  <a:tcPr marL="58731" marR="58731" marT="0" marB="0"/>
                </a:tc>
                <a:tc>
                  <a:txBody>
                    <a:bodyPr/>
                    <a:lstStyle/>
                    <a:p>
                      <a:pPr>
                        <a:lnSpc>
                          <a:spcPct val="115000"/>
                        </a:lnSpc>
                        <a:spcAft>
                          <a:spcPts val="0"/>
                        </a:spcAft>
                      </a:pPr>
                      <a:r>
                        <a:rPr lang="en-GB" sz="2000" dirty="0">
                          <a:effectLst/>
                        </a:rPr>
                        <a:t>Agro-ecology </a:t>
                      </a:r>
                    </a:p>
                    <a:p>
                      <a:pPr>
                        <a:lnSpc>
                          <a:spcPct val="115000"/>
                        </a:lnSpc>
                        <a:spcAft>
                          <a:spcPts val="0"/>
                        </a:spcAft>
                      </a:pPr>
                      <a:r>
                        <a:rPr lang="en-GB" sz="2000" dirty="0">
                          <a:effectLst/>
                        </a:rPr>
                        <a:t>Pastoralism and nomadic livelihoods </a:t>
                      </a:r>
                    </a:p>
                    <a:p>
                      <a:pPr>
                        <a:lnSpc>
                          <a:spcPct val="115000"/>
                        </a:lnSpc>
                        <a:spcAft>
                          <a:spcPts val="0"/>
                        </a:spcAft>
                      </a:pPr>
                      <a:r>
                        <a:rPr lang="en-GB" sz="2000" dirty="0">
                          <a:effectLst/>
                        </a:rPr>
                        <a:t>Organic and Fair Trade Supply Chains </a:t>
                      </a:r>
                    </a:p>
                    <a:p>
                      <a:pPr>
                        <a:lnSpc>
                          <a:spcPct val="115000"/>
                        </a:lnSpc>
                        <a:spcAft>
                          <a:spcPts val="0"/>
                        </a:spcAft>
                      </a:pPr>
                      <a:r>
                        <a:rPr lang="en-GB" sz="2000" dirty="0">
                          <a:effectLst/>
                        </a:rPr>
                        <a:t>Sustainable watershed management </a:t>
                      </a:r>
                    </a:p>
                  </a:txBody>
                  <a:tcPr marL="58731" marR="58731" marT="0" marB="0"/>
                </a:tc>
                <a:tc>
                  <a:txBody>
                    <a:bodyPr/>
                    <a:lstStyle/>
                    <a:p>
                      <a:pPr>
                        <a:lnSpc>
                          <a:spcPct val="115000"/>
                        </a:lnSpc>
                        <a:spcAft>
                          <a:spcPts val="0"/>
                        </a:spcAft>
                      </a:pPr>
                      <a:r>
                        <a:rPr lang="en-GB" sz="2000">
                          <a:effectLst/>
                        </a:rPr>
                        <a:t>30%</a:t>
                      </a:r>
                      <a:endParaRPr lang="en-GB" sz="2000">
                        <a:effectLst/>
                        <a:latin typeface="Times New Roman" panose="02020603050405020304" pitchFamily="18" charset="0"/>
                        <a:ea typeface="Calibri" panose="020F0502020204030204" pitchFamily="34" charset="0"/>
                      </a:endParaRPr>
                    </a:p>
                  </a:txBody>
                  <a:tcPr marL="58731" marR="58731" marT="0" marB="0"/>
                </a:tc>
                <a:extLst>
                  <a:ext uri="{0D108BD9-81ED-4DB2-BD59-A6C34878D82A}">
                    <a16:rowId xmlns:a16="http://schemas.microsoft.com/office/drawing/2014/main" xmlns="" val="3920135085"/>
                  </a:ext>
                </a:extLst>
              </a:tr>
              <a:tr h="1010156">
                <a:tc>
                  <a:txBody>
                    <a:bodyPr/>
                    <a:lstStyle/>
                    <a:p>
                      <a:pPr>
                        <a:lnSpc>
                          <a:spcPct val="115000"/>
                        </a:lnSpc>
                        <a:spcAft>
                          <a:spcPts val="0"/>
                        </a:spcAft>
                      </a:pPr>
                      <a:r>
                        <a:rPr lang="en-GB" sz="2000">
                          <a:effectLst/>
                        </a:rPr>
                        <a:t>Projects Rio Biodiversity </a:t>
                      </a:r>
                    </a:p>
                    <a:p>
                      <a:pPr>
                        <a:lnSpc>
                          <a:spcPct val="115000"/>
                        </a:lnSpc>
                        <a:spcAft>
                          <a:spcPts val="0"/>
                        </a:spcAft>
                      </a:pPr>
                      <a:r>
                        <a:rPr lang="en-GB" sz="2000">
                          <a:effectLst/>
                        </a:rPr>
                        <a:t>Marker 1</a:t>
                      </a:r>
                      <a:endParaRPr lang="en-GB" sz="2000">
                        <a:effectLst/>
                        <a:latin typeface="Times New Roman" panose="02020603050405020304" pitchFamily="18" charset="0"/>
                        <a:ea typeface="Calibri" panose="020F0502020204030204" pitchFamily="34" charset="0"/>
                      </a:endParaRPr>
                    </a:p>
                  </a:txBody>
                  <a:tcPr marL="58731" marR="58731" marT="0" marB="0"/>
                </a:tc>
                <a:tc>
                  <a:txBody>
                    <a:bodyPr/>
                    <a:lstStyle/>
                    <a:p>
                      <a:pPr>
                        <a:lnSpc>
                          <a:spcPct val="115000"/>
                        </a:lnSpc>
                        <a:spcAft>
                          <a:spcPts val="0"/>
                        </a:spcAft>
                      </a:pPr>
                      <a:r>
                        <a:rPr lang="en-GB" sz="2000" dirty="0">
                          <a:effectLst/>
                        </a:rPr>
                        <a:t>Urban biodiversity development </a:t>
                      </a:r>
                    </a:p>
                    <a:p>
                      <a:pPr>
                        <a:lnSpc>
                          <a:spcPct val="115000"/>
                        </a:lnSpc>
                        <a:spcAft>
                          <a:spcPts val="0"/>
                        </a:spcAft>
                      </a:pPr>
                      <a:r>
                        <a:rPr lang="en-GB" sz="2000" dirty="0">
                          <a:effectLst/>
                        </a:rPr>
                        <a:t>Responsible waste treatment </a:t>
                      </a:r>
                    </a:p>
                  </a:txBody>
                  <a:tcPr marL="58731" marR="58731" marT="0" marB="0"/>
                </a:tc>
                <a:tc>
                  <a:txBody>
                    <a:bodyPr/>
                    <a:lstStyle/>
                    <a:p>
                      <a:pPr>
                        <a:lnSpc>
                          <a:spcPct val="115000"/>
                        </a:lnSpc>
                        <a:spcAft>
                          <a:spcPts val="0"/>
                        </a:spcAft>
                      </a:pPr>
                      <a:r>
                        <a:rPr lang="en-GB" sz="2000">
                          <a:effectLst/>
                        </a:rPr>
                        <a:t>5% </a:t>
                      </a:r>
                    </a:p>
                    <a:p>
                      <a:pPr>
                        <a:lnSpc>
                          <a:spcPct val="115000"/>
                        </a:lnSpc>
                        <a:spcAft>
                          <a:spcPts val="0"/>
                        </a:spcAft>
                      </a:pPr>
                      <a:r>
                        <a:rPr lang="en-GB" sz="2000">
                          <a:effectLst/>
                        </a:rPr>
                        <a:t> </a:t>
                      </a:r>
                      <a:endParaRPr lang="en-GB" sz="2000">
                        <a:effectLst/>
                        <a:latin typeface="Times New Roman" panose="02020603050405020304" pitchFamily="18" charset="0"/>
                        <a:ea typeface="Calibri" panose="020F0502020204030204" pitchFamily="34" charset="0"/>
                      </a:endParaRPr>
                    </a:p>
                  </a:txBody>
                  <a:tcPr marL="58731" marR="58731" marT="0" marB="0"/>
                </a:tc>
                <a:extLst>
                  <a:ext uri="{0D108BD9-81ED-4DB2-BD59-A6C34878D82A}">
                    <a16:rowId xmlns:a16="http://schemas.microsoft.com/office/drawing/2014/main" xmlns="" val="1279633751"/>
                  </a:ext>
                </a:extLst>
              </a:tr>
              <a:tr h="396315">
                <a:tc>
                  <a:txBody>
                    <a:bodyPr/>
                    <a:lstStyle/>
                    <a:p>
                      <a:pPr>
                        <a:lnSpc>
                          <a:spcPct val="115000"/>
                        </a:lnSpc>
                        <a:spcAft>
                          <a:spcPts val="0"/>
                        </a:spcAft>
                      </a:pPr>
                      <a:r>
                        <a:rPr lang="en-GB" sz="2000">
                          <a:effectLst/>
                        </a:rPr>
                        <a:t>Communication</a:t>
                      </a:r>
                      <a:endParaRPr lang="en-GB" sz="2000">
                        <a:effectLst/>
                        <a:latin typeface="Times New Roman" panose="02020603050405020304" pitchFamily="18" charset="0"/>
                        <a:ea typeface="Calibri" panose="020F0502020204030204" pitchFamily="34" charset="0"/>
                      </a:endParaRPr>
                    </a:p>
                  </a:txBody>
                  <a:tcPr marL="58731" marR="58731" marT="0" marB="0"/>
                </a:tc>
                <a:tc>
                  <a:txBody>
                    <a:bodyPr/>
                    <a:lstStyle/>
                    <a:p>
                      <a:pPr>
                        <a:lnSpc>
                          <a:spcPct val="115000"/>
                        </a:lnSpc>
                        <a:spcAft>
                          <a:spcPts val="0"/>
                        </a:spcAft>
                      </a:pPr>
                      <a:r>
                        <a:rPr lang="en-GB" sz="2000">
                          <a:effectLst/>
                        </a:rPr>
                        <a:t>Activities with a biodiversity component </a:t>
                      </a:r>
                      <a:endParaRPr lang="en-GB" sz="2000">
                        <a:effectLst/>
                        <a:latin typeface="Times New Roman" panose="02020603050405020304" pitchFamily="18" charset="0"/>
                        <a:ea typeface="Calibri" panose="020F0502020204030204" pitchFamily="34" charset="0"/>
                      </a:endParaRPr>
                    </a:p>
                  </a:txBody>
                  <a:tcPr marL="58731" marR="58731" marT="0" marB="0"/>
                </a:tc>
                <a:tc>
                  <a:txBody>
                    <a:bodyPr/>
                    <a:lstStyle/>
                    <a:p>
                      <a:pPr>
                        <a:lnSpc>
                          <a:spcPct val="115000"/>
                        </a:lnSpc>
                        <a:spcAft>
                          <a:spcPts val="0"/>
                        </a:spcAft>
                      </a:pPr>
                      <a:r>
                        <a:rPr lang="en-GB" sz="2000">
                          <a:effectLst/>
                        </a:rPr>
                        <a:t>50% </a:t>
                      </a:r>
                      <a:endParaRPr lang="en-GB" sz="2000">
                        <a:effectLst/>
                        <a:latin typeface="Times New Roman" panose="02020603050405020304" pitchFamily="18" charset="0"/>
                        <a:ea typeface="Calibri" panose="020F0502020204030204" pitchFamily="34" charset="0"/>
                      </a:endParaRPr>
                    </a:p>
                  </a:txBody>
                  <a:tcPr marL="58731" marR="58731" marT="0" marB="0"/>
                </a:tc>
                <a:extLst>
                  <a:ext uri="{0D108BD9-81ED-4DB2-BD59-A6C34878D82A}">
                    <a16:rowId xmlns:a16="http://schemas.microsoft.com/office/drawing/2014/main" xmlns="" val="3398111013"/>
                  </a:ext>
                </a:extLst>
              </a:tr>
              <a:tr h="191702">
                <a:tc>
                  <a:txBody>
                    <a:bodyPr/>
                    <a:lstStyle/>
                    <a:p>
                      <a:pPr>
                        <a:lnSpc>
                          <a:spcPct val="115000"/>
                        </a:lnSpc>
                        <a:spcAft>
                          <a:spcPts val="0"/>
                        </a:spcAft>
                      </a:pPr>
                      <a:r>
                        <a:rPr lang="en-GB" sz="2000">
                          <a:effectLst/>
                        </a:rPr>
                        <a:t>Knowledge generation </a:t>
                      </a:r>
                      <a:endParaRPr lang="en-GB" sz="2000">
                        <a:effectLst/>
                        <a:latin typeface="Times New Roman" panose="02020603050405020304" pitchFamily="18" charset="0"/>
                        <a:ea typeface="Calibri" panose="020F0502020204030204" pitchFamily="34" charset="0"/>
                      </a:endParaRPr>
                    </a:p>
                  </a:txBody>
                  <a:tcPr marL="58731" marR="58731" marT="0" marB="0"/>
                </a:tc>
                <a:tc>
                  <a:txBody>
                    <a:bodyPr/>
                    <a:lstStyle/>
                    <a:p>
                      <a:pPr>
                        <a:lnSpc>
                          <a:spcPct val="115000"/>
                        </a:lnSpc>
                        <a:spcAft>
                          <a:spcPts val="0"/>
                        </a:spcAft>
                      </a:pPr>
                      <a:r>
                        <a:rPr lang="en-GB" sz="2000">
                          <a:effectLst/>
                        </a:rPr>
                        <a:t>Studies dedicated to biodiversity</a:t>
                      </a:r>
                      <a:endParaRPr lang="en-GB" sz="2000">
                        <a:effectLst/>
                        <a:latin typeface="Times New Roman" panose="02020603050405020304" pitchFamily="18" charset="0"/>
                        <a:ea typeface="Calibri" panose="020F0502020204030204" pitchFamily="34" charset="0"/>
                      </a:endParaRPr>
                    </a:p>
                  </a:txBody>
                  <a:tcPr marL="58731" marR="58731" marT="0" marB="0"/>
                </a:tc>
                <a:tc>
                  <a:txBody>
                    <a:bodyPr/>
                    <a:lstStyle/>
                    <a:p>
                      <a:pPr>
                        <a:lnSpc>
                          <a:spcPct val="115000"/>
                        </a:lnSpc>
                        <a:spcAft>
                          <a:spcPts val="0"/>
                        </a:spcAft>
                      </a:pPr>
                      <a:r>
                        <a:rPr lang="en-GB" sz="2000" dirty="0">
                          <a:effectLst/>
                        </a:rPr>
                        <a:t>100%</a:t>
                      </a:r>
                      <a:endParaRPr lang="en-GB" sz="2000" dirty="0">
                        <a:effectLst/>
                        <a:latin typeface="Times New Roman" panose="02020603050405020304" pitchFamily="18" charset="0"/>
                        <a:ea typeface="Calibri" panose="020F0502020204030204" pitchFamily="34" charset="0"/>
                      </a:endParaRPr>
                    </a:p>
                  </a:txBody>
                  <a:tcPr marL="58731" marR="58731" marT="0" marB="0"/>
                </a:tc>
                <a:extLst>
                  <a:ext uri="{0D108BD9-81ED-4DB2-BD59-A6C34878D82A}">
                    <a16:rowId xmlns:a16="http://schemas.microsoft.com/office/drawing/2014/main" xmlns="" val="3751855037"/>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004766141"/>
              </p:ext>
            </p:extLst>
          </p:nvPr>
        </p:nvGraphicFramePr>
        <p:xfrm>
          <a:off x="666750" y="294502"/>
          <a:ext cx="11010897" cy="6024332"/>
        </p:xfrm>
        <a:graphic>
          <a:graphicData uri="http://schemas.openxmlformats.org/drawingml/2006/table">
            <a:tbl>
              <a:tblPr firstRow="1" firstCol="1" bandRow="1">
                <a:tableStyleId>{B301B821-A1FF-4177-AEE7-76D212191A09}</a:tableStyleId>
              </a:tblPr>
              <a:tblGrid>
                <a:gridCol w="8209569">
                  <a:extLst>
                    <a:ext uri="{9D8B030D-6E8A-4147-A177-3AD203B41FA5}">
                      <a16:colId xmlns:a16="http://schemas.microsoft.com/office/drawing/2014/main" xmlns="" val="1628344982"/>
                    </a:ext>
                  </a:extLst>
                </a:gridCol>
                <a:gridCol w="1734382">
                  <a:extLst>
                    <a:ext uri="{9D8B030D-6E8A-4147-A177-3AD203B41FA5}">
                      <a16:colId xmlns:a16="http://schemas.microsoft.com/office/drawing/2014/main" xmlns="" val="1160977696"/>
                    </a:ext>
                  </a:extLst>
                </a:gridCol>
                <a:gridCol w="1066946">
                  <a:extLst>
                    <a:ext uri="{9D8B030D-6E8A-4147-A177-3AD203B41FA5}">
                      <a16:colId xmlns:a16="http://schemas.microsoft.com/office/drawing/2014/main" xmlns="" val="2612920091"/>
                    </a:ext>
                  </a:extLst>
                </a:gridCol>
              </a:tblGrid>
              <a:tr h="838204">
                <a:tc>
                  <a:txBody>
                    <a:bodyPr/>
                    <a:lstStyle/>
                    <a:p>
                      <a:pPr>
                        <a:lnSpc>
                          <a:spcPct val="115000"/>
                        </a:lnSpc>
                        <a:spcAft>
                          <a:spcPts val="0"/>
                        </a:spcAft>
                      </a:pPr>
                      <a:r>
                        <a:rPr lang="en-US" sz="2000" cap="all" dirty="0">
                          <a:effectLst/>
                        </a:rPr>
                        <a:t>Estimated Relevance For The CBD Objectives</a:t>
                      </a:r>
                    </a:p>
                    <a:p>
                      <a:pPr>
                        <a:lnSpc>
                          <a:spcPct val="115000"/>
                        </a:lnSpc>
                        <a:spcAft>
                          <a:spcPts val="0"/>
                        </a:spcAft>
                      </a:pPr>
                      <a:r>
                        <a:rPr lang="en-US" sz="2000" cap="all" dirty="0">
                          <a:effectLst/>
                          <a:latin typeface="Times New Roman" panose="02020603050405020304" pitchFamily="18" charset="0"/>
                          <a:ea typeface="Calibri" panose="020F0502020204030204" pitchFamily="34" charset="0"/>
                        </a:rPr>
                        <a:t>(SWISS</a:t>
                      </a:r>
                      <a:r>
                        <a:rPr lang="en-US" sz="2000" cap="all" baseline="0" dirty="0">
                          <a:effectLst/>
                          <a:latin typeface="Times New Roman" panose="02020603050405020304" pitchFamily="18" charset="0"/>
                          <a:ea typeface="Calibri" panose="020F0502020204030204" pitchFamily="34" charset="0"/>
                        </a:rPr>
                        <a:t> –BD Factor)</a:t>
                      </a:r>
                      <a:endParaRPr lang="en-GB" sz="2000" dirty="0">
                        <a:effectLst/>
                        <a:latin typeface="Times New Roman" panose="02020603050405020304" pitchFamily="18" charset="0"/>
                        <a:ea typeface="Calibri" panose="020F0502020204030204" pitchFamily="34" charset="0"/>
                      </a:endParaRPr>
                    </a:p>
                  </a:txBody>
                  <a:tcPr marL="68580" marR="68580" marT="0" marB="0"/>
                </a:tc>
                <a:tc gridSpan="2">
                  <a:txBody>
                    <a:bodyPr/>
                    <a:lstStyle/>
                    <a:p>
                      <a:pPr algn="ctr">
                        <a:lnSpc>
                          <a:spcPct val="115000"/>
                        </a:lnSpc>
                        <a:spcAft>
                          <a:spcPts val="0"/>
                        </a:spcAft>
                      </a:pPr>
                      <a:r>
                        <a:rPr lang="en-US" sz="2000" cap="all">
                          <a:effectLst/>
                        </a:rPr>
                        <a:t>Biodiversity factor</a:t>
                      </a:r>
                      <a:endParaRPr lang="en-GB" sz="200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GB"/>
                    </a:p>
                  </a:txBody>
                  <a:tcPr/>
                </a:tc>
                <a:extLst>
                  <a:ext uri="{0D108BD9-81ED-4DB2-BD59-A6C34878D82A}">
                    <a16:rowId xmlns:a16="http://schemas.microsoft.com/office/drawing/2014/main" xmlns="" val="2759311090"/>
                  </a:ext>
                </a:extLst>
              </a:tr>
              <a:tr h="406385">
                <a:tc>
                  <a:txBody>
                    <a:bodyPr/>
                    <a:lstStyle/>
                    <a:p>
                      <a:pPr>
                        <a:lnSpc>
                          <a:spcPct val="115000"/>
                        </a:lnSpc>
                        <a:spcAft>
                          <a:spcPts val="0"/>
                        </a:spcAft>
                      </a:pPr>
                      <a:r>
                        <a:rPr lang="en-US" sz="2000" cap="all" dirty="0">
                          <a:effectLst/>
                        </a:rPr>
                        <a:t> </a:t>
                      </a:r>
                      <a:endParaRPr lang="en-GB"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n-US" sz="2000">
                          <a:effectLst/>
                        </a:rPr>
                        <a:t>Value (0-1)</a:t>
                      </a:r>
                      <a:endParaRPr lang="en-GB"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n-US" sz="2000">
                          <a:effectLst/>
                        </a:rPr>
                        <a:t>%</a:t>
                      </a:r>
                      <a:endParaRPr lang="en-GB" sz="20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3960758215"/>
                  </a:ext>
                </a:extLst>
              </a:tr>
              <a:tr h="840206">
                <a:tc>
                  <a:txBody>
                    <a:bodyPr/>
                    <a:lstStyle/>
                    <a:p>
                      <a:pPr>
                        <a:lnSpc>
                          <a:spcPct val="115000"/>
                        </a:lnSpc>
                        <a:spcAft>
                          <a:spcPts val="0"/>
                        </a:spcAft>
                      </a:pPr>
                      <a:r>
                        <a:rPr lang="en-US" sz="2000" cap="all">
                          <a:effectLst/>
                        </a:rPr>
                        <a:t>Budgetary Item Supports CBD’s Objectives To Its Full Extent</a:t>
                      </a:r>
                      <a:endParaRPr lang="en-GB"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n-US" sz="2000">
                          <a:effectLst/>
                        </a:rPr>
                        <a:t>1.00</a:t>
                      </a:r>
                      <a:endParaRPr lang="en-GB"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n-US" sz="2000">
                          <a:effectLst/>
                        </a:rPr>
                        <a:t>100%</a:t>
                      </a:r>
                      <a:endParaRPr lang="en-GB" sz="20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2533660423"/>
                  </a:ext>
                </a:extLst>
              </a:tr>
              <a:tr h="578713">
                <a:tc>
                  <a:txBody>
                    <a:bodyPr/>
                    <a:lstStyle/>
                    <a:p>
                      <a:pPr>
                        <a:lnSpc>
                          <a:spcPct val="115000"/>
                        </a:lnSpc>
                        <a:spcAft>
                          <a:spcPts val="0"/>
                        </a:spcAft>
                      </a:pPr>
                      <a:r>
                        <a:rPr lang="en-US" sz="2000" cap="all">
                          <a:effectLst/>
                        </a:rPr>
                        <a:t>Budgetary Item Supports CBD’s Objectives Significantly </a:t>
                      </a:r>
                      <a:endParaRPr lang="en-GB"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n-US" sz="2000">
                          <a:effectLst/>
                        </a:rPr>
                        <a:t>0.75</a:t>
                      </a:r>
                      <a:endParaRPr lang="en-GB"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n-US" sz="2000">
                          <a:effectLst/>
                        </a:rPr>
                        <a:t>75%</a:t>
                      </a:r>
                      <a:endParaRPr lang="en-GB" sz="20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2398182794"/>
                  </a:ext>
                </a:extLst>
              </a:tr>
              <a:tr h="840206">
                <a:tc>
                  <a:txBody>
                    <a:bodyPr/>
                    <a:lstStyle/>
                    <a:p>
                      <a:pPr>
                        <a:lnSpc>
                          <a:spcPct val="115000"/>
                        </a:lnSpc>
                        <a:spcAft>
                          <a:spcPts val="0"/>
                        </a:spcAft>
                      </a:pPr>
                      <a:r>
                        <a:rPr lang="en-US" sz="2000" cap="all">
                          <a:effectLst/>
                        </a:rPr>
                        <a:t>About Half of the Budgetary Item Supports CBD’s Objectives</a:t>
                      </a:r>
                      <a:endParaRPr lang="en-GB"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n-US" sz="2000">
                          <a:effectLst/>
                        </a:rPr>
                        <a:t>0.50</a:t>
                      </a:r>
                      <a:endParaRPr lang="en-GB"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n-US" sz="2000">
                          <a:effectLst/>
                        </a:rPr>
                        <a:t>50%</a:t>
                      </a:r>
                      <a:endParaRPr lang="en-GB" sz="20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2470326873"/>
                  </a:ext>
                </a:extLst>
              </a:tr>
              <a:tr h="840206">
                <a:tc>
                  <a:txBody>
                    <a:bodyPr/>
                    <a:lstStyle/>
                    <a:p>
                      <a:pPr>
                        <a:lnSpc>
                          <a:spcPct val="115000"/>
                        </a:lnSpc>
                        <a:spcAft>
                          <a:spcPts val="0"/>
                        </a:spcAft>
                      </a:pPr>
                      <a:r>
                        <a:rPr lang="en-US" sz="2000" cap="all">
                          <a:effectLst/>
                        </a:rPr>
                        <a:t>Budgetary Item Contributes to CBD’s Objectives for the Smaller Part</a:t>
                      </a:r>
                      <a:endParaRPr lang="en-GB"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n-US" sz="2000">
                          <a:effectLst/>
                        </a:rPr>
                        <a:t>0.25</a:t>
                      </a:r>
                      <a:endParaRPr lang="en-GB"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n-US" sz="2000">
                          <a:effectLst/>
                        </a:rPr>
                        <a:t>25%</a:t>
                      </a:r>
                      <a:endParaRPr lang="en-GB" sz="20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925311637"/>
                  </a:ext>
                </a:extLst>
              </a:tr>
              <a:tr h="840206">
                <a:tc>
                  <a:txBody>
                    <a:bodyPr/>
                    <a:lstStyle/>
                    <a:p>
                      <a:pPr>
                        <a:lnSpc>
                          <a:spcPct val="115000"/>
                        </a:lnSpc>
                        <a:spcAft>
                          <a:spcPts val="0"/>
                        </a:spcAft>
                      </a:pPr>
                      <a:r>
                        <a:rPr lang="en-US" sz="2000" cap="all">
                          <a:effectLst/>
                        </a:rPr>
                        <a:t>A Minor Part of the Budgetary Item Contributes to CBD’s Objectives</a:t>
                      </a:r>
                      <a:endParaRPr lang="en-GB"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n-US" sz="2000">
                          <a:effectLst/>
                        </a:rPr>
                        <a:t>0.10</a:t>
                      </a:r>
                      <a:endParaRPr lang="en-GB"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n-US" sz="2000">
                          <a:effectLst/>
                        </a:rPr>
                        <a:t>10%</a:t>
                      </a:r>
                      <a:endParaRPr lang="en-GB" sz="20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708663720"/>
                  </a:ext>
                </a:extLst>
              </a:tr>
              <a:tr h="840206">
                <a:tc>
                  <a:txBody>
                    <a:bodyPr/>
                    <a:lstStyle/>
                    <a:p>
                      <a:pPr>
                        <a:lnSpc>
                          <a:spcPct val="115000"/>
                        </a:lnSpc>
                        <a:spcAft>
                          <a:spcPts val="0"/>
                        </a:spcAft>
                      </a:pPr>
                      <a:r>
                        <a:rPr lang="en-US" sz="2000" cap="all">
                          <a:effectLst/>
                        </a:rPr>
                        <a:t>A Marginal Part of the Budgetary Item Contributes to CBD’s Objectives</a:t>
                      </a:r>
                      <a:endParaRPr lang="en-GB"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n-US" sz="2000">
                          <a:effectLst/>
                        </a:rPr>
                        <a:t>0.05</a:t>
                      </a:r>
                      <a:endParaRPr lang="en-GB"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n-US" sz="2000" dirty="0">
                          <a:effectLst/>
                        </a:rPr>
                        <a:t>5%</a:t>
                      </a:r>
                      <a:endParaRPr lang="en-GB" sz="20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387604765"/>
                  </a:ext>
                </a:extLst>
              </a:tr>
            </a:tbl>
          </a:graphicData>
        </a:graphic>
      </p:graphicFrame>
    </p:spTree>
    <p:extLst>
      <p:ext uri="{BB962C8B-B14F-4D97-AF65-F5344CB8AC3E}">
        <p14:creationId xmlns:p14="http://schemas.microsoft.com/office/powerpoint/2010/main" val="390548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0050"/>
            <a:ext cx="3143250" cy="685800"/>
          </a:xfrm>
        </p:spPr>
        <p:txBody>
          <a:bodyPr>
            <a:normAutofit/>
          </a:bodyPr>
          <a:lstStyle/>
          <a:p>
            <a:r>
              <a:rPr lang="en-US" sz="3200" dirty="0"/>
              <a:t>Progress so far:</a:t>
            </a:r>
          </a:p>
        </p:txBody>
      </p:sp>
      <p:grpSp>
        <p:nvGrpSpPr>
          <p:cNvPr id="5" name="Group 4"/>
          <p:cNvGrpSpPr/>
          <p:nvPr/>
        </p:nvGrpSpPr>
        <p:grpSpPr>
          <a:xfrm>
            <a:off x="723900" y="1352550"/>
            <a:ext cx="9581893" cy="2971800"/>
            <a:chOff x="574686" y="2361189"/>
            <a:chExt cx="8969771" cy="2702485"/>
          </a:xfrm>
        </p:grpSpPr>
        <p:grpSp>
          <p:nvGrpSpPr>
            <p:cNvPr id="7" name="Group 6"/>
            <p:cNvGrpSpPr/>
            <p:nvPr/>
          </p:nvGrpSpPr>
          <p:grpSpPr>
            <a:xfrm>
              <a:off x="2253851" y="2361189"/>
              <a:ext cx="2275114" cy="1251858"/>
              <a:chOff x="5333622" y="816429"/>
              <a:chExt cx="2275114" cy="1251858"/>
            </a:xfrm>
          </p:grpSpPr>
          <p:sp>
            <p:nvSpPr>
              <p:cNvPr id="31" name="Rectangle 30"/>
              <p:cNvSpPr/>
              <p:nvPr/>
            </p:nvSpPr>
            <p:spPr>
              <a:xfrm>
                <a:off x="5333622" y="816429"/>
                <a:ext cx="2275114" cy="125185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32" name="TextBox 31"/>
              <p:cNvSpPr txBox="1"/>
              <p:nvPr/>
            </p:nvSpPr>
            <p:spPr>
              <a:xfrm>
                <a:off x="5333622" y="1009873"/>
                <a:ext cx="2079172" cy="707886"/>
              </a:xfrm>
              <a:prstGeom prst="rect">
                <a:avLst/>
              </a:prstGeom>
              <a:noFill/>
            </p:spPr>
            <p:txBody>
              <a:bodyPr wrap="square" rtlCol="0">
                <a:spAutoFit/>
              </a:bodyPr>
              <a:lstStyle/>
              <a:p>
                <a:pPr algn="ctr"/>
                <a:r>
                  <a:rPr lang="en-GB" sz="2000" b="1" dirty="0">
                    <a:solidFill>
                      <a:schemeClr val="bg1"/>
                    </a:solidFill>
                  </a:rPr>
                  <a:t>Government and Public Budgets</a:t>
                </a:r>
              </a:p>
            </p:txBody>
          </p:sp>
        </p:grpSp>
        <p:grpSp>
          <p:nvGrpSpPr>
            <p:cNvPr id="8" name="Group 7"/>
            <p:cNvGrpSpPr/>
            <p:nvPr/>
          </p:nvGrpSpPr>
          <p:grpSpPr>
            <a:xfrm>
              <a:off x="4751742" y="2363083"/>
              <a:ext cx="2275114" cy="1251858"/>
              <a:chOff x="4914901" y="816428"/>
              <a:chExt cx="2275114" cy="1251858"/>
            </a:xfrm>
          </p:grpSpPr>
          <p:sp>
            <p:nvSpPr>
              <p:cNvPr id="29" name="Rectangle 28"/>
              <p:cNvSpPr/>
              <p:nvPr/>
            </p:nvSpPr>
            <p:spPr>
              <a:xfrm>
                <a:off x="4914901" y="816428"/>
                <a:ext cx="2275114" cy="125185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0" name="TextBox 29"/>
              <p:cNvSpPr txBox="1"/>
              <p:nvPr/>
            </p:nvSpPr>
            <p:spPr>
              <a:xfrm>
                <a:off x="5012872" y="928512"/>
                <a:ext cx="2079172" cy="707886"/>
              </a:xfrm>
              <a:prstGeom prst="rect">
                <a:avLst/>
              </a:prstGeom>
              <a:noFill/>
            </p:spPr>
            <p:txBody>
              <a:bodyPr wrap="square" rtlCol="0">
                <a:spAutoFit/>
              </a:bodyPr>
              <a:lstStyle/>
              <a:p>
                <a:pPr algn="ctr"/>
                <a:r>
                  <a:rPr lang="en-GB" sz="2000" b="1" dirty="0">
                    <a:solidFill>
                      <a:schemeClr val="bg1"/>
                    </a:solidFill>
                  </a:rPr>
                  <a:t>Private Sectors and Markets</a:t>
                </a:r>
              </a:p>
            </p:txBody>
          </p:sp>
        </p:grpSp>
        <p:grpSp>
          <p:nvGrpSpPr>
            <p:cNvPr id="9" name="Group 8"/>
            <p:cNvGrpSpPr/>
            <p:nvPr/>
          </p:nvGrpSpPr>
          <p:grpSpPr>
            <a:xfrm>
              <a:off x="7269343" y="2361189"/>
              <a:ext cx="2275114" cy="1251858"/>
              <a:chOff x="4515890" y="814534"/>
              <a:chExt cx="2275114" cy="1251858"/>
            </a:xfrm>
          </p:grpSpPr>
          <p:sp>
            <p:nvSpPr>
              <p:cNvPr id="27" name="Rectangle 26"/>
              <p:cNvSpPr/>
              <p:nvPr/>
            </p:nvSpPr>
            <p:spPr>
              <a:xfrm>
                <a:off x="4515890" y="814534"/>
                <a:ext cx="2275114" cy="125185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28" name="TextBox 27"/>
              <p:cNvSpPr txBox="1"/>
              <p:nvPr/>
            </p:nvSpPr>
            <p:spPr>
              <a:xfrm>
                <a:off x="4613860" y="878863"/>
                <a:ext cx="2079172" cy="1077218"/>
              </a:xfrm>
              <a:prstGeom prst="rect">
                <a:avLst/>
              </a:prstGeom>
              <a:noFill/>
            </p:spPr>
            <p:txBody>
              <a:bodyPr wrap="square" rtlCol="0">
                <a:spAutoFit/>
              </a:bodyPr>
              <a:lstStyle/>
              <a:p>
                <a:pPr algn="ctr"/>
                <a:r>
                  <a:rPr lang="en-GB" sz="2000" b="1" dirty="0">
                    <a:solidFill>
                      <a:schemeClr val="bg1"/>
                    </a:solidFill>
                  </a:rPr>
                  <a:t>Other/Non-profit</a:t>
                </a:r>
              </a:p>
              <a:p>
                <a:pPr algn="ctr"/>
                <a:endParaRPr lang="en-GB" sz="2000" b="1" dirty="0">
                  <a:solidFill>
                    <a:schemeClr val="bg1"/>
                  </a:solidFill>
                </a:endParaRPr>
              </a:p>
              <a:p>
                <a:pPr algn="ctr"/>
                <a:r>
                  <a:rPr lang="en-GB" sz="1200" b="1" dirty="0">
                    <a:solidFill>
                      <a:schemeClr val="bg1"/>
                    </a:solidFill>
                  </a:rPr>
                  <a:t>(NGOs, Foundations, academia)</a:t>
                </a:r>
              </a:p>
            </p:txBody>
          </p:sp>
        </p:grpSp>
        <p:grpSp>
          <p:nvGrpSpPr>
            <p:cNvPr id="10" name="Group 9"/>
            <p:cNvGrpSpPr/>
            <p:nvPr/>
          </p:nvGrpSpPr>
          <p:grpSpPr>
            <a:xfrm>
              <a:off x="574686" y="4151766"/>
              <a:ext cx="1427548" cy="901397"/>
              <a:chOff x="5128033" y="801586"/>
              <a:chExt cx="2275114" cy="1266701"/>
            </a:xfrm>
          </p:grpSpPr>
          <p:sp>
            <p:nvSpPr>
              <p:cNvPr id="25" name="Rectangle 24"/>
              <p:cNvSpPr/>
              <p:nvPr/>
            </p:nvSpPr>
            <p:spPr>
              <a:xfrm>
                <a:off x="5128033" y="801586"/>
                <a:ext cx="2275114" cy="126670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26" name="TextBox 25"/>
              <p:cNvSpPr txBox="1"/>
              <p:nvPr/>
            </p:nvSpPr>
            <p:spPr>
              <a:xfrm>
                <a:off x="5301223" y="928512"/>
                <a:ext cx="2079172" cy="562261"/>
              </a:xfrm>
              <a:prstGeom prst="rect">
                <a:avLst/>
              </a:prstGeom>
              <a:noFill/>
            </p:spPr>
            <p:txBody>
              <a:bodyPr wrap="square" rtlCol="0">
                <a:spAutoFit/>
              </a:bodyPr>
              <a:lstStyle/>
              <a:p>
                <a:pPr algn="ctr"/>
                <a:r>
                  <a:rPr lang="en-GB" sz="2000" b="1" dirty="0">
                    <a:solidFill>
                      <a:schemeClr val="bg1"/>
                    </a:solidFill>
                  </a:rPr>
                  <a:t>In contact</a:t>
                </a:r>
              </a:p>
            </p:txBody>
          </p:sp>
        </p:grpSp>
        <p:grpSp>
          <p:nvGrpSpPr>
            <p:cNvPr id="11" name="Group 10"/>
            <p:cNvGrpSpPr/>
            <p:nvPr/>
          </p:nvGrpSpPr>
          <p:grpSpPr>
            <a:xfrm>
              <a:off x="2171827" y="4162328"/>
              <a:ext cx="1427548" cy="890834"/>
              <a:chOff x="4776110" y="816428"/>
              <a:chExt cx="2275114" cy="1251858"/>
            </a:xfrm>
          </p:grpSpPr>
          <p:sp>
            <p:nvSpPr>
              <p:cNvPr id="23" name="Rectangle 22"/>
              <p:cNvSpPr/>
              <p:nvPr/>
            </p:nvSpPr>
            <p:spPr>
              <a:xfrm>
                <a:off x="4776110" y="816428"/>
                <a:ext cx="2275114" cy="125185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24" name="TextBox 23"/>
              <p:cNvSpPr txBox="1"/>
              <p:nvPr/>
            </p:nvSpPr>
            <p:spPr>
              <a:xfrm>
                <a:off x="4841508" y="928512"/>
                <a:ext cx="2079172" cy="994768"/>
              </a:xfrm>
              <a:prstGeom prst="rect">
                <a:avLst/>
              </a:prstGeom>
              <a:noFill/>
            </p:spPr>
            <p:txBody>
              <a:bodyPr wrap="square" rtlCol="0">
                <a:spAutoFit/>
              </a:bodyPr>
              <a:lstStyle/>
              <a:p>
                <a:pPr algn="ctr"/>
                <a:r>
                  <a:rPr lang="en-GB" sz="2000" b="1" dirty="0">
                    <a:solidFill>
                      <a:schemeClr val="bg1"/>
                    </a:solidFill>
                  </a:rPr>
                  <a:t>Contacted</a:t>
                </a:r>
              </a:p>
            </p:txBody>
          </p:sp>
        </p:grpSp>
        <p:grpSp>
          <p:nvGrpSpPr>
            <p:cNvPr id="12" name="Group 11"/>
            <p:cNvGrpSpPr/>
            <p:nvPr/>
          </p:nvGrpSpPr>
          <p:grpSpPr>
            <a:xfrm>
              <a:off x="3768968" y="4172840"/>
              <a:ext cx="1427548" cy="890834"/>
              <a:chOff x="4701769" y="831200"/>
              <a:chExt cx="2275114" cy="1251858"/>
            </a:xfrm>
          </p:grpSpPr>
          <p:sp>
            <p:nvSpPr>
              <p:cNvPr id="21" name="Rectangle 20"/>
              <p:cNvSpPr/>
              <p:nvPr/>
            </p:nvSpPr>
            <p:spPr>
              <a:xfrm>
                <a:off x="4701769" y="831200"/>
                <a:ext cx="2275114" cy="125185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2" name="TextBox 21"/>
              <p:cNvSpPr txBox="1"/>
              <p:nvPr/>
            </p:nvSpPr>
            <p:spPr>
              <a:xfrm>
                <a:off x="4701769" y="936012"/>
                <a:ext cx="2079172" cy="994768"/>
              </a:xfrm>
              <a:prstGeom prst="rect">
                <a:avLst/>
              </a:prstGeom>
              <a:noFill/>
            </p:spPr>
            <p:txBody>
              <a:bodyPr wrap="square" rtlCol="0">
                <a:spAutoFit/>
              </a:bodyPr>
              <a:lstStyle/>
              <a:p>
                <a:pPr algn="ctr"/>
                <a:r>
                  <a:rPr lang="en-GB" sz="2000" b="1" dirty="0">
                    <a:solidFill>
                      <a:schemeClr val="bg1"/>
                    </a:solidFill>
                  </a:rPr>
                  <a:t>Yet to contact</a:t>
                </a:r>
              </a:p>
            </p:txBody>
          </p:sp>
        </p:grpSp>
        <p:cxnSp>
          <p:nvCxnSpPr>
            <p:cNvPr id="17" name="Straight Connector 16"/>
            <p:cNvCxnSpPr>
              <a:stCxn id="23" idx="0"/>
            </p:cNvCxnSpPr>
            <p:nvPr/>
          </p:nvCxnSpPr>
          <p:spPr>
            <a:xfrm flipV="1">
              <a:off x="2885601" y="3613047"/>
              <a:ext cx="0" cy="54928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283590" y="3882662"/>
              <a:ext cx="3150127" cy="50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283590" y="3872101"/>
              <a:ext cx="0" cy="27966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433717" y="3893175"/>
              <a:ext cx="0" cy="27966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Text Placeholder 34"/>
          <p:cNvSpPr>
            <a:spLocks noGrp="1"/>
          </p:cNvSpPr>
          <p:nvPr>
            <p:ph type="body" idx="1"/>
          </p:nvPr>
        </p:nvSpPr>
        <p:spPr>
          <a:xfrm>
            <a:off x="763159" y="4471432"/>
            <a:ext cx="1747843" cy="2171700"/>
          </a:xfrm>
        </p:spPr>
        <p:txBody>
          <a:bodyPr>
            <a:normAutofit/>
          </a:bodyPr>
          <a:lstStyle/>
          <a:p>
            <a:pPr marL="342900" indent="-342900" algn="l">
              <a:buFont typeface="Arial" panose="020B0604020202020204" pitchFamily="34" charset="0"/>
              <a:buChar char="•"/>
            </a:pPr>
            <a:r>
              <a:rPr lang="en-GB" sz="2000" dirty="0"/>
              <a:t>NPWS</a:t>
            </a:r>
          </a:p>
          <a:p>
            <a:pPr marL="342900" indent="-342900" algn="l">
              <a:buFont typeface="Arial" panose="020B0604020202020204" pitchFamily="34" charset="0"/>
              <a:buChar char="•"/>
            </a:pPr>
            <a:r>
              <a:rPr lang="en-GB" sz="2000" dirty="0"/>
              <a:t>CSO </a:t>
            </a:r>
          </a:p>
          <a:p>
            <a:pPr marL="342900" indent="-342900" algn="l">
              <a:buFont typeface="Arial" panose="020B0604020202020204" pitchFamily="34" charset="0"/>
              <a:buChar char="•"/>
            </a:pPr>
            <a:r>
              <a:rPr lang="en-GB" sz="2000" dirty="0"/>
              <a:t>DAFM (Agri)</a:t>
            </a:r>
          </a:p>
          <a:p>
            <a:pPr marL="342900" indent="-342900" algn="l">
              <a:buFont typeface="Arial" panose="020B0604020202020204" pitchFamily="34" charset="0"/>
              <a:buChar char="•"/>
            </a:pPr>
            <a:r>
              <a:rPr lang="en-GB" sz="2000" dirty="0"/>
              <a:t>IRISH AID</a:t>
            </a:r>
          </a:p>
        </p:txBody>
      </p:sp>
      <p:sp>
        <p:nvSpPr>
          <p:cNvPr id="37" name="Text Placeholder 34"/>
          <p:cNvSpPr txBox="1">
            <a:spLocks/>
          </p:cNvSpPr>
          <p:nvPr/>
        </p:nvSpPr>
        <p:spPr>
          <a:xfrm>
            <a:off x="2269327" y="4471432"/>
            <a:ext cx="1823701" cy="2171700"/>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0"/>
              </a:spcBef>
              <a:buClr>
                <a:schemeClr val="tx2"/>
              </a:buClr>
              <a:buSzPct val="100000"/>
              <a:buFont typeface="Arial" pitchFamily="34" charset="0"/>
              <a:buNone/>
              <a:defRPr sz="2400" kern="1200" cap="none" baseline="0">
                <a:solidFill>
                  <a:schemeClr val="tx2"/>
                </a:solidFill>
                <a:latin typeface="+mn-lt"/>
                <a:ea typeface="+mn-ea"/>
                <a:cs typeface="+mn-cs"/>
              </a:defRPr>
            </a:lvl1pPr>
            <a:lvl2pPr marL="457200" indent="0" algn="l" defTabSz="914400" rtl="0" eaLnBrk="1" latinLnBrk="0" hangingPunct="1">
              <a:lnSpc>
                <a:spcPct val="90000"/>
              </a:lnSpc>
              <a:spcBef>
                <a:spcPts val="1000"/>
              </a:spcBef>
              <a:buClr>
                <a:schemeClr val="tx2"/>
              </a:buClr>
              <a:buSzPct val="100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800"/>
              </a:spcBef>
              <a:buClr>
                <a:schemeClr val="tx2"/>
              </a:buClr>
              <a:buSzPct val="10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800"/>
              </a:spcBef>
              <a:buClr>
                <a:schemeClr val="tx2"/>
              </a:buClr>
              <a:buSzPct val="100000"/>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800"/>
              </a:spcBef>
              <a:buClr>
                <a:schemeClr val="tx2"/>
              </a:buClr>
              <a:buSzPct val="10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800"/>
              </a:spcBef>
              <a:buSzPct val="100000"/>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800"/>
              </a:spcBef>
              <a:buSzPct val="100000"/>
              <a:buFont typeface="Arial" pitchFamily="34" charset="0"/>
              <a:buNone/>
              <a:defRPr sz="1400" kern="1200" baseline="0">
                <a:solidFill>
                  <a:schemeClr val="tx1">
                    <a:tint val="75000"/>
                  </a:schemeClr>
                </a:solidFill>
                <a:latin typeface="+mn-lt"/>
                <a:ea typeface="+mn-ea"/>
                <a:cs typeface="+mn-cs"/>
              </a:defRPr>
            </a:lvl7pPr>
            <a:lvl8pPr marL="3200400" indent="0" algn="l" defTabSz="914400" rtl="0" eaLnBrk="1" latinLnBrk="0" hangingPunct="1">
              <a:lnSpc>
                <a:spcPct val="90000"/>
              </a:lnSpc>
              <a:spcBef>
                <a:spcPts val="800"/>
              </a:spcBef>
              <a:buSzPct val="100000"/>
              <a:buFont typeface="Arial" pitchFamily="34" charset="0"/>
              <a:buNone/>
              <a:defRPr sz="1400" kern="1200" baseline="0">
                <a:solidFill>
                  <a:schemeClr val="tx1">
                    <a:tint val="75000"/>
                  </a:schemeClr>
                </a:solidFill>
                <a:latin typeface="+mn-lt"/>
                <a:ea typeface="+mn-ea"/>
                <a:cs typeface="+mn-cs"/>
              </a:defRPr>
            </a:lvl8pPr>
            <a:lvl9pPr marL="3657600" indent="0" algn="l" defTabSz="914400" rtl="0" eaLnBrk="1" latinLnBrk="0" hangingPunct="1">
              <a:lnSpc>
                <a:spcPct val="90000"/>
              </a:lnSpc>
              <a:spcBef>
                <a:spcPts val="800"/>
              </a:spcBef>
              <a:buSzPct val="100000"/>
              <a:buFont typeface="Arial" pitchFamily="34" charset="0"/>
              <a:buNone/>
              <a:defRPr sz="1400" kern="1200" baseline="0">
                <a:solidFill>
                  <a:schemeClr val="tx1">
                    <a:tint val="75000"/>
                  </a:schemeClr>
                </a:solidFill>
                <a:latin typeface="+mn-lt"/>
                <a:ea typeface="+mn-ea"/>
                <a:cs typeface="+mn-cs"/>
              </a:defRPr>
            </a:lvl9pPr>
          </a:lstStyle>
          <a:p>
            <a:pPr marL="342900" indent="-342900" algn="l">
              <a:buFont typeface="Arial" pitchFamily="34" charset="0"/>
              <a:buChar char="•"/>
            </a:pPr>
            <a:r>
              <a:rPr lang="en-GB" sz="2000" dirty="0"/>
              <a:t>DAFM (</a:t>
            </a:r>
            <a:r>
              <a:rPr lang="en-GB" sz="1600" dirty="0"/>
              <a:t>FORESTRY</a:t>
            </a:r>
            <a:r>
              <a:rPr lang="en-GB" sz="2000" dirty="0"/>
              <a:t>)</a:t>
            </a:r>
          </a:p>
          <a:p>
            <a:pPr marL="342900" indent="-342900" algn="l">
              <a:buFont typeface="Arial" pitchFamily="34" charset="0"/>
              <a:buChar char="•"/>
            </a:pPr>
            <a:r>
              <a:rPr lang="en-GB" sz="2000" dirty="0"/>
              <a:t>OPW</a:t>
            </a:r>
          </a:p>
          <a:p>
            <a:pPr marL="342900" indent="-342900" algn="l">
              <a:buFont typeface="Arial" pitchFamily="34" charset="0"/>
              <a:buChar char="•"/>
            </a:pPr>
            <a:r>
              <a:rPr lang="en-GB" sz="2000" dirty="0"/>
              <a:t>IFI</a:t>
            </a:r>
          </a:p>
          <a:p>
            <a:pPr marL="342900" indent="-342900" algn="l">
              <a:buFont typeface="Arial" pitchFamily="34" charset="0"/>
              <a:buChar char="•"/>
            </a:pPr>
            <a:r>
              <a:rPr lang="en-GB" sz="2000" dirty="0"/>
              <a:t>FAILTE IRELAND</a:t>
            </a:r>
          </a:p>
        </p:txBody>
      </p:sp>
      <p:sp>
        <p:nvSpPr>
          <p:cNvPr id="38" name="Text Placeholder 34"/>
          <p:cNvSpPr txBox="1">
            <a:spLocks/>
          </p:cNvSpPr>
          <p:nvPr/>
        </p:nvSpPr>
        <p:spPr>
          <a:xfrm>
            <a:off x="4074108" y="4368703"/>
            <a:ext cx="1848802" cy="245163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0"/>
              </a:spcBef>
              <a:buClr>
                <a:schemeClr val="tx2"/>
              </a:buClr>
              <a:buSzPct val="100000"/>
              <a:buFont typeface="Arial" pitchFamily="34" charset="0"/>
              <a:buNone/>
              <a:defRPr sz="2400" kern="1200" cap="none" baseline="0">
                <a:solidFill>
                  <a:schemeClr val="tx2"/>
                </a:solidFill>
                <a:latin typeface="+mn-lt"/>
                <a:ea typeface="+mn-ea"/>
                <a:cs typeface="+mn-cs"/>
              </a:defRPr>
            </a:lvl1pPr>
            <a:lvl2pPr marL="457200" indent="0" algn="l" defTabSz="914400" rtl="0" eaLnBrk="1" latinLnBrk="0" hangingPunct="1">
              <a:lnSpc>
                <a:spcPct val="90000"/>
              </a:lnSpc>
              <a:spcBef>
                <a:spcPts val="1000"/>
              </a:spcBef>
              <a:buClr>
                <a:schemeClr val="tx2"/>
              </a:buClr>
              <a:buSzPct val="100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800"/>
              </a:spcBef>
              <a:buClr>
                <a:schemeClr val="tx2"/>
              </a:buClr>
              <a:buSzPct val="10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800"/>
              </a:spcBef>
              <a:buClr>
                <a:schemeClr val="tx2"/>
              </a:buClr>
              <a:buSzPct val="100000"/>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800"/>
              </a:spcBef>
              <a:buClr>
                <a:schemeClr val="tx2"/>
              </a:buClr>
              <a:buSzPct val="10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800"/>
              </a:spcBef>
              <a:buSzPct val="100000"/>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800"/>
              </a:spcBef>
              <a:buSzPct val="100000"/>
              <a:buFont typeface="Arial" pitchFamily="34" charset="0"/>
              <a:buNone/>
              <a:defRPr sz="1400" kern="1200" baseline="0">
                <a:solidFill>
                  <a:schemeClr val="tx1">
                    <a:tint val="75000"/>
                  </a:schemeClr>
                </a:solidFill>
                <a:latin typeface="+mn-lt"/>
                <a:ea typeface="+mn-ea"/>
                <a:cs typeface="+mn-cs"/>
              </a:defRPr>
            </a:lvl7pPr>
            <a:lvl8pPr marL="3200400" indent="0" algn="l" defTabSz="914400" rtl="0" eaLnBrk="1" latinLnBrk="0" hangingPunct="1">
              <a:lnSpc>
                <a:spcPct val="90000"/>
              </a:lnSpc>
              <a:spcBef>
                <a:spcPts val="800"/>
              </a:spcBef>
              <a:buSzPct val="100000"/>
              <a:buFont typeface="Arial" pitchFamily="34" charset="0"/>
              <a:buNone/>
              <a:defRPr sz="1400" kern="1200" baseline="0">
                <a:solidFill>
                  <a:schemeClr val="tx1">
                    <a:tint val="75000"/>
                  </a:schemeClr>
                </a:solidFill>
                <a:latin typeface="+mn-lt"/>
                <a:ea typeface="+mn-ea"/>
                <a:cs typeface="+mn-cs"/>
              </a:defRPr>
            </a:lvl8pPr>
            <a:lvl9pPr marL="3657600" indent="0" algn="l" defTabSz="914400" rtl="0" eaLnBrk="1" latinLnBrk="0" hangingPunct="1">
              <a:lnSpc>
                <a:spcPct val="90000"/>
              </a:lnSpc>
              <a:spcBef>
                <a:spcPts val="800"/>
              </a:spcBef>
              <a:buSzPct val="100000"/>
              <a:buFont typeface="Arial" pitchFamily="34" charset="0"/>
              <a:buNone/>
              <a:defRPr sz="1400" kern="1200" baseline="0">
                <a:solidFill>
                  <a:schemeClr val="tx1">
                    <a:tint val="75000"/>
                  </a:schemeClr>
                </a:solidFill>
                <a:latin typeface="+mn-lt"/>
                <a:ea typeface="+mn-ea"/>
                <a:cs typeface="+mn-cs"/>
              </a:defRPr>
            </a:lvl9pPr>
          </a:lstStyle>
          <a:p>
            <a:pPr marL="342900" indent="-342900" algn="l">
              <a:buFont typeface="Arial" pitchFamily="34" charset="0"/>
              <a:buChar char="•"/>
            </a:pPr>
            <a:r>
              <a:rPr lang="en-GB" sz="2000" dirty="0"/>
              <a:t>DAFM (</a:t>
            </a:r>
            <a:r>
              <a:rPr lang="en-GB" sz="1600" dirty="0"/>
              <a:t>MARINE</a:t>
            </a:r>
            <a:r>
              <a:rPr lang="en-GB" sz="2000" dirty="0"/>
              <a:t>)</a:t>
            </a:r>
          </a:p>
          <a:p>
            <a:pPr marL="342900" indent="-342900" algn="l">
              <a:buFont typeface="Arial" pitchFamily="34" charset="0"/>
              <a:buChar char="•"/>
            </a:pPr>
            <a:r>
              <a:rPr lang="en-GB" sz="2000" dirty="0" err="1"/>
              <a:t>DoF</a:t>
            </a:r>
            <a:endParaRPr lang="en-GB" sz="2000" dirty="0"/>
          </a:p>
          <a:p>
            <a:pPr marL="342900" indent="-342900" algn="l">
              <a:buFont typeface="Arial" pitchFamily="34" charset="0"/>
              <a:buChar char="•"/>
            </a:pPr>
            <a:r>
              <a:rPr lang="en-GB" sz="2000" dirty="0"/>
              <a:t>DHPC</a:t>
            </a:r>
          </a:p>
          <a:p>
            <a:pPr marL="342900" indent="-342900" algn="l">
              <a:buFont typeface="Arial" pitchFamily="34" charset="0"/>
              <a:buChar char="•"/>
            </a:pPr>
            <a:r>
              <a:rPr lang="en-GB" sz="2000" dirty="0" err="1"/>
              <a:t>DoI</a:t>
            </a:r>
            <a:endParaRPr lang="en-GB" sz="2000" dirty="0"/>
          </a:p>
          <a:p>
            <a:pPr marL="342900" indent="-342900" algn="l">
              <a:buFont typeface="Arial" pitchFamily="34" charset="0"/>
              <a:buChar char="•"/>
            </a:pPr>
            <a:r>
              <a:rPr lang="en-GB" sz="2000" dirty="0"/>
              <a:t>DAHRRGA</a:t>
            </a:r>
            <a:endParaRPr lang="en-GB" sz="1800" dirty="0"/>
          </a:p>
          <a:p>
            <a:pPr marL="342900" indent="-342900" algn="l">
              <a:buFont typeface="Arial" pitchFamily="34" charset="0"/>
              <a:buChar char="•"/>
            </a:pPr>
            <a:r>
              <a:rPr lang="en-GB" sz="2000" dirty="0"/>
              <a:t>EPA</a:t>
            </a:r>
          </a:p>
          <a:p>
            <a:pPr marL="342900" indent="-342900" algn="l">
              <a:buFont typeface="Arial" pitchFamily="34" charset="0"/>
              <a:buChar char="•"/>
            </a:pPr>
            <a:r>
              <a:rPr lang="en-GB" sz="2000" dirty="0"/>
              <a:t>etc..</a:t>
            </a:r>
          </a:p>
        </p:txBody>
      </p:sp>
      <p:sp>
        <p:nvSpPr>
          <p:cNvPr id="39" name="Rectangle 38"/>
          <p:cNvSpPr/>
          <p:nvPr/>
        </p:nvSpPr>
        <p:spPr>
          <a:xfrm>
            <a:off x="6091416" y="3336680"/>
            <a:ext cx="1524968" cy="9796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1" name="TextBox 40"/>
          <p:cNvSpPr txBox="1"/>
          <p:nvPr/>
        </p:nvSpPr>
        <p:spPr>
          <a:xfrm>
            <a:off x="5922910" y="3353040"/>
            <a:ext cx="1861980" cy="1015663"/>
          </a:xfrm>
          <a:prstGeom prst="rect">
            <a:avLst/>
          </a:prstGeom>
          <a:noFill/>
        </p:spPr>
        <p:txBody>
          <a:bodyPr wrap="square" rtlCol="0">
            <a:spAutoFit/>
          </a:bodyPr>
          <a:lstStyle/>
          <a:p>
            <a:pPr algn="ctr"/>
            <a:r>
              <a:rPr lang="en-GB" sz="2000" b="1" dirty="0">
                <a:solidFill>
                  <a:schemeClr val="bg1"/>
                </a:solidFill>
              </a:rPr>
              <a:t>Yet to decide on a methodology</a:t>
            </a:r>
          </a:p>
        </p:txBody>
      </p:sp>
      <p:sp>
        <p:nvSpPr>
          <p:cNvPr id="42" name="Text Placeholder 34"/>
          <p:cNvSpPr txBox="1">
            <a:spLocks/>
          </p:cNvSpPr>
          <p:nvPr/>
        </p:nvSpPr>
        <p:spPr>
          <a:xfrm>
            <a:off x="6023298" y="4471432"/>
            <a:ext cx="1747843" cy="139596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0"/>
              </a:spcBef>
              <a:buClr>
                <a:schemeClr val="tx2"/>
              </a:buClr>
              <a:buSzPct val="100000"/>
              <a:buFont typeface="Arial" pitchFamily="34" charset="0"/>
              <a:buNone/>
              <a:defRPr sz="2400" kern="1200" cap="none" baseline="0">
                <a:solidFill>
                  <a:schemeClr val="tx2"/>
                </a:solidFill>
                <a:latin typeface="+mn-lt"/>
                <a:ea typeface="+mn-ea"/>
                <a:cs typeface="+mn-cs"/>
              </a:defRPr>
            </a:lvl1pPr>
            <a:lvl2pPr marL="457200" indent="0" algn="l" defTabSz="914400" rtl="0" eaLnBrk="1" latinLnBrk="0" hangingPunct="1">
              <a:lnSpc>
                <a:spcPct val="90000"/>
              </a:lnSpc>
              <a:spcBef>
                <a:spcPts val="1000"/>
              </a:spcBef>
              <a:buClr>
                <a:schemeClr val="tx2"/>
              </a:buClr>
              <a:buSzPct val="100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800"/>
              </a:spcBef>
              <a:buClr>
                <a:schemeClr val="tx2"/>
              </a:buClr>
              <a:buSzPct val="10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800"/>
              </a:spcBef>
              <a:buClr>
                <a:schemeClr val="tx2"/>
              </a:buClr>
              <a:buSzPct val="100000"/>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800"/>
              </a:spcBef>
              <a:buClr>
                <a:schemeClr val="tx2"/>
              </a:buClr>
              <a:buSzPct val="10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800"/>
              </a:spcBef>
              <a:buSzPct val="100000"/>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800"/>
              </a:spcBef>
              <a:buSzPct val="100000"/>
              <a:buFont typeface="Arial" pitchFamily="34" charset="0"/>
              <a:buNone/>
              <a:defRPr sz="1400" kern="1200" baseline="0">
                <a:solidFill>
                  <a:schemeClr val="tx1">
                    <a:tint val="75000"/>
                  </a:schemeClr>
                </a:solidFill>
                <a:latin typeface="+mn-lt"/>
                <a:ea typeface="+mn-ea"/>
                <a:cs typeface="+mn-cs"/>
              </a:defRPr>
            </a:lvl7pPr>
            <a:lvl8pPr marL="3200400" indent="0" algn="l" defTabSz="914400" rtl="0" eaLnBrk="1" latinLnBrk="0" hangingPunct="1">
              <a:lnSpc>
                <a:spcPct val="90000"/>
              </a:lnSpc>
              <a:spcBef>
                <a:spcPts val="800"/>
              </a:spcBef>
              <a:buSzPct val="100000"/>
              <a:buFont typeface="Arial" pitchFamily="34" charset="0"/>
              <a:buNone/>
              <a:defRPr sz="1400" kern="1200" baseline="0">
                <a:solidFill>
                  <a:schemeClr val="tx1">
                    <a:tint val="75000"/>
                  </a:schemeClr>
                </a:solidFill>
                <a:latin typeface="+mn-lt"/>
                <a:ea typeface="+mn-ea"/>
                <a:cs typeface="+mn-cs"/>
              </a:defRPr>
            </a:lvl8pPr>
            <a:lvl9pPr marL="3657600" indent="0" algn="l" defTabSz="914400" rtl="0" eaLnBrk="1" latinLnBrk="0" hangingPunct="1">
              <a:lnSpc>
                <a:spcPct val="90000"/>
              </a:lnSpc>
              <a:spcBef>
                <a:spcPts val="800"/>
              </a:spcBef>
              <a:buSzPct val="100000"/>
              <a:buFont typeface="Arial" pitchFamily="34" charset="0"/>
              <a:buNone/>
              <a:defRPr sz="1400" kern="1200" baseline="0">
                <a:solidFill>
                  <a:schemeClr val="tx1">
                    <a:tint val="75000"/>
                  </a:schemeClr>
                </a:solidFill>
                <a:latin typeface="+mn-lt"/>
                <a:ea typeface="+mn-ea"/>
                <a:cs typeface="+mn-cs"/>
              </a:defRPr>
            </a:lvl9pPr>
          </a:lstStyle>
          <a:p>
            <a:pPr marL="342900" indent="-342900" algn="l">
              <a:buFont typeface="Arial" pitchFamily="34" charset="0"/>
              <a:buChar char="•"/>
            </a:pPr>
            <a:r>
              <a:rPr lang="en-GB" sz="2000" dirty="0"/>
              <a:t>Surveys</a:t>
            </a:r>
          </a:p>
          <a:p>
            <a:pPr marL="342900" indent="-342900" algn="l">
              <a:buFont typeface="Arial" pitchFamily="34" charset="0"/>
              <a:buChar char="•"/>
            </a:pPr>
            <a:r>
              <a:rPr lang="en-GB" sz="2000" dirty="0"/>
              <a:t>Interviews </a:t>
            </a:r>
          </a:p>
          <a:p>
            <a:pPr marL="342900" indent="-342900" algn="l">
              <a:buFont typeface="Arial" pitchFamily="34" charset="0"/>
              <a:buChar char="•"/>
            </a:pPr>
            <a:r>
              <a:rPr lang="en-GB" sz="2000" dirty="0"/>
              <a:t>CSR report reviews</a:t>
            </a:r>
          </a:p>
        </p:txBody>
      </p:sp>
      <p:sp>
        <p:nvSpPr>
          <p:cNvPr id="43" name="Rectangle 42"/>
          <p:cNvSpPr/>
          <p:nvPr/>
        </p:nvSpPr>
        <p:spPr>
          <a:xfrm>
            <a:off x="8328121" y="3279039"/>
            <a:ext cx="1524968" cy="97961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4" name="TextBox 43"/>
          <p:cNvSpPr txBox="1"/>
          <p:nvPr/>
        </p:nvSpPr>
        <p:spPr>
          <a:xfrm>
            <a:off x="8333207" y="3321566"/>
            <a:ext cx="1393632" cy="778431"/>
          </a:xfrm>
          <a:prstGeom prst="rect">
            <a:avLst/>
          </a:prstGeom>
          <a:noFill/>
        </p:spPr>
        <p:txBody>
          <a:bodyPr wrap="square" rtlCol="0">
            <a:spAutoFit/>
          </a:bodyPr>
          <a:lstStyle/>
          <a:p>
            <a:pPr algn="ctr"/>
            <a:r>
              <a:rPr lang="en-GB" sz="2000" b="1" dirty="0">
                <a:solidFill>
                  <a:schemeClr val="bg1"/>
                </a:solidFill>
              </a:rPr>
              <a:t>Contacted</a:t>
            </a:r>
          </a:p>
        </p:txBody>
      </p:sp>
      <p:cxnSp>
        <p:nvCxnSpPr>
          <p:cNvPr id="45" name="Straight Connector 44"/>
          <p:cNvCxnSpPr/>
          <p:nvPr/>
        </p:nvCxnSpPr>
        <p:spPr>
          <a:xfrm flipV="1">
            <a:off x="6665634" y="2754461"/>
            <a:ext cx="0" cy="604019"/>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46" name="Straight Connector 45"/>
          <p:cNvCxnSpPr/>
          <p:nvPr/>
        </p:nvCxnSpPr>
        <p:spPr>
          <a:xfrm flipV="1">
            <a:off x="9122828" y="2723635"/>
            <a:ext cx="0" cy="604019"/>
          </a:xfrm>
          <a:prstGeom prst="line">
            <a:avLst/>
          </a:prstGeom>
          <a:ln/>
        </p:spPr>
        <p:style>
          <a:lnRef idx="3">
            <a:schemeClr val="accent3"/>
          </a:lnRef>
          <a:fillRef idx="0">
            <a:schemeClr val="accent3"/>
          </a:fillRef>
          <a:effectRef idx="2">
            <a:schemeClr val="accent3"/>
          </a:effectRef>
          <a:fontRef idx="minor">
            <a:schemeClr val="tx1"/>
          </a:fontRef>
        </p:style>
      </p:cxnSp>
      <p:sp>
        <p:nvSpPr>
          <p:cNvPr id="47" name="Text Placeholder 34"/>
          <p:cNvSpPr txBox="1">
            <a:spLocks/>
          </p:cNvSpPr>
          <p:nvPr/>
        </p:nvSpPr>
        <p:spPr>
          <a:xfrm>
            <a:off x="8328121" y="4471432"/>
            <a:ext cx="2089110" cy="1395968"/>
          </a:xfrm>
          <a:prstGeom prst="rect">
            <a:avLst/>
          </a:prstGeom>
        </p:spPr>
        <p:txBody>
          <a:bodyPr vert="horz" lIns="91440" tIns="45720" rIns="91440" bIns="45720" rtlCol="0" anchor="t">
            <a:normAutofit fontScale="92500" lnSpcReduction="20000"/>
          </a:bodyPr>
          <a:lstStyle>
            <a:lvl1pPr marL="0" indent="0" algn="ctr" defTabSz="914400" rtl="0" eaLnBrk="1" latinLnBrk="0" hangingPunct="1">
              <a:lnSpc>
                <a:spcPct val="90000"/>
              </a:lnSpc>
              <a:spcBef>
                <a:spcPts val="0"/>
              </a:spcBef>
              <a:buClr>
                <a:schemeClr val="tx2"/>
              </a:buClr>
              <a:buSzPct val="100000"/>
              <a:buFont typeface="Arial" pitchFamily="34" charset="0"/>
              <a:buNone/>
              <a:defRPr sz="2400" kern="1200" cap="none" baseline="0">
                <a:solidFill>
                  <a:schemeClr val="tx2"/>
                </a:solidFill>
                <a:latin typeface="+mn-lt"/>
                <a:ea typeface="+mn-ea"/>
                <a:cs typeface="+mn-cs"/>
              </a:defRPr>
            </a:lvl1pPr>
            <a:lvl2pPr marL="457200" indent="0" algn="l" defTabSz="914400" rtl="0" eaLnBrk="1" latinLnBrk="0" hangingPunct="1">
              <a:lnSpc>
                <a:spcPct val="90000"/>
              </a:lnSpc>
              <a:spcBef>
                <a:spcPts val="1000"/>
              </a:spcBef>
              <a:buClr>
                <a:schemeClr val="tx2"/>
              </a:buClr>
              <a:buSzPct val="100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800"/>
              </a:spcBef>
              <a:buClr>
                <a:schemeClr val="tx2"/>
              </a:buClr>
              <a:buSzPct val="10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800"/>
              </a:spcBef>
              <a:buClr>
                <a:schemeClr val="tx2"/>
              </a:buClr>
              <a:buSzPct val="100000"/>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800"/>
              </a:spcBef>
              <a:buClr>
                <a:schemeClr val="tx2"/>
              </a:buClr>
              <a:buSzPct val="10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800"/>
              </a:spcBef>
              <a:buSzPct val="100000"/>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800"/>
              </a:spcBef>
              <a:buSzPct val="100000"/>
              <a:buFont typeface="Arial" pitchFamily="34" charset="0"/>
              <a:buNone/>
              <a:defRPr sz="1400" kern="1200" baseline="0">
                <a:solidFill>
                  <a:schemeClr val="tx1">
                    <a:tint val="75000"/>
                  </a:schemeClr>
                </a:solidFill>
                <a:latin typeface="+mn-lt"/>
                <a:ea typeface="+mn-ea"/>
                <a:cs typeface="+mn-cs"/>
              </a:defRPr>
            </a:lvl7pPr>
            <a:lvl8pPr marL="3200400" indent="0" algn="l" defTabSz="914400" rtl="0" eaLnBrk="1" latinLnBrk="0" hangingPunct="1">
              <a:lnSpc>
                <a:spcPct val="90000"/>
              </a:lnSpc>
              <a:spcBef>
                <a:spcPts val="800"/>
              </a:spcBef>
              <a:buSzPct val="100000"/>
              <a:buFont typeface="Arial" pitchFamily="34" charset="0"/>
              <a:buNone/>
              <a:defRPr sz="1400" kern="1200" baseline="0">
                <a:solidFill>
                  <a:schemeClr val="tx1">
                    <a:tint val="75000"/>
                  </a:schemeClr>
                </a:solidFill>
                <a:latin typeface="+mn-lt"/>
                <a:ea typeface="+mn-ea"/>
                <a:cs typeface="+mn-cs"/>
              </a:defRPr>
            </a:lvl8pPr>
            <a:lvl9pPr marL="3657600" indent="0" algn="l" defTabSz="914400" rtl="0" eaLnBrk="1" latinLnBrk="0" hangingPunct="1">
              <a:lnSpc>
                <a:spcPct val="90000"/>
              </a:lnSpc>
              <a:spcBef>
                <a:spcPts val="800"/>
              </a:spcBef>
              <a:buSzPct val="100000"/>
              <a:buFont typeface="Arial" pitchFamily="34" charset="0"/>
              <a:buNone/>
              <a:defRPr sz="1400" kern="1200" baseline="0">
                <a:solidFill>
                  <a:schemeClr val="tx1">
                    <a:tint val="75000"/>
                  </a:schemeClr>
                </a:solidFill>
                <a:latin typeface="+mn-lt"/>
                <a:ea typeface="+mn-ea"/>
                <a:cs typeface="+mn-cs"/>
              </a:defRPr>
            </a:lvl9pPr>
          </a:lstStyle>
          <a:p>
            <a:pPr algn="l"/>
            <a:r>
              <a:rPr lang="en-GB" sz="2000" dirty="0"/>
              <a:t>NGOs included under the Environment Pillar</a:t>
            </a:r>
          </a:p>
          <a:p>
            <a:pPr algn="l"/>
            <a:endParaRPr lang="en-GB" sz="2000" dirty="0"/>
          </a:p>
          <a:p>
            <a:pPr algn="l"/>
            <a:r>
              <a:rPr lang="en-GB" sz="2000" dirty="0"/>
              <a:t>Reviewing annual reports</a:t>
            </a:r>
          </a:p>
        </p:txBody>
      </p:sp>
    </p:spTree>
    <p:extLst>
      <p:ext uri="{BB962C8B-B14F-4D97-AF65-F5344CB8AC3E}">
        <p14:creationId xmlns:p14="http://schemas.microsoft.com/office/powerpoint/2010/main" val="18078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540495"/>
            <a:ext cx="3200400" cy="583455"/>
          </a:xfrm>
        </p:spPr>
        <p:txBody>
          <a:bodyPr/>
          <a:lstStyle/>
          <a:p>
            <a:r>
              <a:rPr lang="en-GB" dirty="0"/>
              <a:t>Questions:</a:t>
            </a:r>
          </a:p>
        </p:txBody>
      </p:sp>
      <p:sp>
        <p:nvSpPr>
          <p:cNvPr id="4" name="Text Placeholder 3"/>
          <p:cNvSpPr>
            <a:spLocks noGrp="1"/>
          </p:cNvSpPr>
          <p:nvPr>
            <p:ph type="body" sz="half" idx="2"/>
          </p:nvPr>
        </p:nvSpPr>
        <p:spPr>
          <a:xfrm>
            <a:off x="5048250" y="312944"/>
            <a:ext cx="5886450" cy="1622012"/>
          </a:xfrm>
        </p:spPr>
        <p:txBody>
          <a:bodyPr>
            <a:normAutofit/>
          </a:bodyPr>
          <a:lstStyle/>
          <a:p>
            <a:r>
              <a:rPr lang="en-GB" sz="2800" dirty="0">
                <a:solidFill>
                  <a:schemeClr val="tx2">
                    <a:lumMod val="75000"/>
                  </a:schemeClr>
                </a:solidFill>
              </a:rPr>
              <a:t>We are collecting expenditure data from 2010-2015 .</a:t>
            </a:r>
          </a:p>
        </p:txBody>
      </p:sp>
      <p:sp>
        <p:nvSpPr>
          <p:cNvPr id="5" name="Content Placeholder 2"/>
          <p:cNvSpPr txBox="1">
            <a:spLocks/>
          </p:cNvSpPr>
          <p:nvPr/>
        </p:nvSpPr>
        <p:spPr>
          <a:xfrm>
            <a:off x="5200650" y="1751551"/>
            <a:ext cx="6067425" cy="4077749"/>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a:lstStyle>
          <a:p>
            <a:pPr marL="457200" indent="-457200">
              <a:buFont typeface="Wingdings" panose="05000000000000000000" pitchFamily="2" charset="2"/>
              <a:buChar char="Ø"/>
            </a:pPr>
            <a:r>
              <a:rPr lang="en-US" sz="2800" dirty="0"/>
              <a:t>Do you know of schemes or programmes that should be included from your own department or others?</a:t>
            </a:r>
          </a:p>
          <a:p>
            <a:pPr marL="457200" indent="-457200">
              <a:buFont typeface="Wingdings" panose="05000000000000000000" pitchFamily="2" charset="2"/>
              <a:buChar char="Ø"/>
            </a:pPr>
            <a:r>
              <a:rPr lang="en-US" sz="2800" dirty="0"/>
              <a:t>Would you  be willing to participate or know of anyone who would be useful to contact?</a:t>
            </a:r>
          </a:p>
          <a:p>
            <a:pPr marL="457200" indent="-457200">
              <a:buFont typeface="Wingdings" panose="05000000000000000000" pitchFamily="2" charset="2"/>
              <a:buChar char="Ø"/>
            </a:pPr>
            <a:r>
              <a:rPr lang="en-US" sz="2800" dirty="0"/>
              <a:t>Do you have any methodological concerns/advice?</a:t>
            </a:r>
          </a:p>
        </p:txBody>
      </p:sp>
    </p:spTree>
    <p:extLst>
      <p:ext uri="{BB962C8B-B14F-4D97-AF65-F5344CB8AC3E}">
        <p14:creationId xmlns:p14="http://schemas.microsoft.com/office/powerpoint/2010/main" val="3232730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6541" y="276727"/>
            <a:ext cx="3200400" cy="1993392"/>
          </a:xfrm>
        </p:spPr>
        <p:txBody>
          <a:bodyPr/>
          <a:lstStyle/>
          <a:p>
            <a:r>
              <a:rPr lang="en-US" dirty="0"/>
              <a:t>Thank you for your time.</a:t>
            </a:r>
          </a:p>
        </p:txBody>
      </p:sp>
      <p:sp>
        <p:nvSpPr>
          <p:cNvPr id="4" name="Text Placeholder 3"/>
          <p:cNvSpPr>
            <a:spLocks noGrp="1"/>
          </p:cNvSpPr>
          <p:nvPr>
            <p:ph type="body" sz="half" idx="2"/>
          </p:nvPr>
        </p:nvSpPr>
        <p:spPr>
          <a:xfrm>
            <a:off x="7668127" y="3497180"/>
            <a:ext cx="3198814" cy="241090"/>
          </a:xfrm>
        </p:spPr>
        <p:txBody>
          <a:bodyPr>
            <a:noAutofit/>
          </a:bodyPr>
          <a:lstStyle/>
          <a:p>
            <a:r>
              <a:rPr lang="en-US" dirty="0"/>
              <a:t>rachel.morrison@ucd.ie</a:t>
            </a:r>
            <a:endParaRPr lang="en-US" sz="1400" dirty="0"/>
          </a:p>
        </p:txBody>
      </p:sp>
      <p:pic>
        <p:nvPicPr>
          <p:cNvPr id="4102" name="Picture 6" descr="Image result for ucd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512" y="740022"/>
            <a:ext cx="2124075" cy="1066801"/>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3"/>
          <p:cNvSpPr txBox="1">
            <a:spLocks/>
          </p:cNvSpPr>
          <p:nvPr/>
        </p:nvSpPr>
        <p:spPr>
          <a:xfrm>
            <a:off x="7668127" y="3738270"/>
            <a:ext cx="3198814" cy="24109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buClr>
                <a:schemeClr val="tx2"/>
              </a:buClr>
              <a:buSzPct val="100000"/>
              <a:buFont typeface="Arial" pitchFamily="34" charset="0"/>
              <a:buNone/>
              <a:defRPr sz="1600" kern="1200">
                <a:solidFill>
                  <a:schemeClr val="bg1"/>
                </a:solidFill>
                <a:latin typeface="+mn-lt"/>
                <a:ea typeface="+mn-ea"/>
                <a:cs typeface="+mn-cs"/>
              </a:defRPr>
            </a:lvl1pPr>
            <a:lvl2pPr marL="457200" indent="0" algn="l" defTabSz="914400" rtl="0" eaLnBrk="1" latinLnBrk="0" hangingPunct="1">
              <a:lnSpc>
                <a:spcPct val="90000"/>
              </a:lnSpc>
              <a:spcBef>
                <a:spcPts val="1000"/>
              </a:spcBef>
              <a:buClr>
                <a:schemeClr val="tx2"/>
              </a:buClr>
              <a:buSzPct val="100000"/>
              <a:buFont typeface="Arial" pitchFamily="34" charset="0"/>
              <a:buNone/>
              <a:defRPr sz="1200" kern="1200">
                <a:solidFill>
                  <a:schemeClr val="tx2"/>
                </a:solidFill>
                <a:latin typeface="+mn-lt"/>
                <a:ea typeface="+mn-ea"/>
                <a:cs typeface="+mn-cs"/>
              </a:defRPr>
            </a:lvl2pPr>
            <a:lvl3pPr marL="914400" indent="0" algn="l" defTabSz="914400" rtl="0" eaLnBrk="1" latinLnBrk="0" hangingPunct="1">
              <a:lnSpc>
                <a:spcPct val="90000"/>
              </a:lnSpc>
              <a:spcBef>
                <a:spcPts val="800"/>
              </a:spcBef>
              <a:buClr>
                <a:schemeClr val="tx2"/>
              </a:buClr>
              <a:buSzPct val="100000"/>
              <a:buFont typeface="Arial" pitchFamily="34" charset="0"/>
              <a:buNone/>
              <a:defRPr sz="1000" kern="1200">
                <a:solidFill>
                  <a:schemeClr val="tx2"/>
                </a:solidFill>
                <a:latin typeface="+mn-lt"/>
                <a:ea typeface="+mn-ea"/>
                <a:cs typeface="+mn-cs"/>
              </a:defRPr>
            </a:lvl3pPr>
            <a:lvl4pPr marL="1371600" indent="0" algn="l" defTabSz="914400" rtl="0" eaLnBrk="1" latinLnBrk="0" hangingPunct="1">
              <a:lnSpc>
                <a:spcPct val="90000"/>
              </a:lnSpc>
              <a:spcBef>
                <a:spcPts val="800"/>
              </a:spcBef>
              <a:buClr>
                <a:schemeClr val="tx2"/>
              </a:buClr>
              <a:buSzPct val="100000"/>
              <a:buFont typeface="Arial" pitchFamily="34" charset="0"/>
              <a:buNone/>
              <a:defRPr sz="900" kern="1200">
                <a:solidFill>
                  <a:schemeClr val="tx2"/>
                </a:solidFill>
                <a:latin typeface="+mn-lt"/>
                <a:ea typeface="+mn-ea"/>
                <a:cs typeface="+mn-cs"/>
              </a:defRPr>
            </a:lvl4pPr>
            <a:lvl5pPr marL="1828800" indent="0" algn="l" defTabSz="914400" rtl="0" eaLnBrk="1" latinLnBrk="0" hangingPunct="1">
              <a:lnSpc>
                <a:spcPct val="90000"/>
              </a:lnSpc>
              <a:spcBef>
                <a:spcPts val="800"/>
              </a:spcBef>
              <a:buClr>
                <a:schemeClr val="tx2"/>
              </a:buClr>
              <a:buSzPct val="100000"/>
              <a:buFont typeface="Arial" pitchFamily="34" charset="0"/>
              <a:buNone/>
              <a:defRPr sz="900" kern="1200">
                <a:solidFill>
                  <a:schemeClr val="tx2"/>
                </a:solidFill>
                <a:latin typeface="+mn-lt"/>
                <a:ea typeface="+mn-ea"/>
                <a:cs typeface="+mn-cs"/>
              </a:defRPr>
            </a:lvl5pPr>
            <a:lvl6pPr marL="2286000" indent="0" algn="l" defTabSz="914400" rtl="0" eaLnBrk="1" latinLnBrk="0" hangingPunct="1">
              <a:lnSpc>
                <a:spcPct val="90000"/>
              </a:lnSpc>
              <a:spcBef>
                <a:spcPts val="800"/>
              </a:spcBef>
              <a:buSzPct val="100000"/>
              <a:buFont typeface="Arial" pitchFamily="34" charset="0"/>
              <a:buNone/>
              <a:defRPr sz="900" kern="1200">
                <a:solidFill>
                  <a:schemeClr val="tx2"/>
                </a:solidFill>
                <a:latin typeface="+mn-lt"/>
                <a:ea typeface="+mn-ea"/>
                <a:cs typeface="+mn-cs"/>
              </a:defRPr>
            </a:lvl6pPr>
            <a:lvl7pPr marL="2743200" indent="0" algn="l" defTabSz="914400" rtl="0" eaLnBrk="1" latinLnBrk="0" hangingPunct="1">
              <a:lnSpc>
                <a:spcPct val="90000"/>
              </a:lnSpc>
              <a:spcBef>
                <a:spcPts val="800"/>
              </a:spcBef>
              <a:buSzPct val="100000"/>
              <a:buFont typeface="Arial" pitchFamily="34" charset="0"/>
              <a:buNone/>
              <a:defRPr sz="900" kern="1200" baseline="0">
                <a:solidFill>
                  <a:schemeClr val="tx2"/>
                </a:solidFill>
                <a:latin typeface="+mn-lt"/>
                <a:ea typeface="+mn-ea"/>
                <a:cs typeface="+mn-cs"/>
              </a:defRPr>
            </a:lvl7pPr>
            <a:lvl8pPr marL="3200400" indent="0" algn="l" defTabSz="914400" rtl="0" eaLnBrk="1" latinLnBrk="0" hangingPunct="1">
              <a:lnSpc>
                <a:spcPct val="90000"/>
              </a:lnSpc>
              <a:spcBef>
                <a:spcPts val="800"/>
              </a:spcBef>
              <a:buSzPct val="100000"/>
              <a:buFont typeface="Arial" pitchFamily="34" charset="0"/>
              <a:buNone/>
              <a:defRPr sz="900" kern="1200" baseline="0">
                <a:solidFill>
                  <a:schemeClr val="tx2"/>
                </a:solidFill>
                <a:latin typeface="+mn-lt"/>
                <a:ea typeface="+mn-ea"/>
                <a:cs typeface="+mn-cs"/>
              </a:defRPr>
            </a:lvl8pPr>
            <a:lvl9pPr marL="3657600" indent="0" algn="l" defTabSz="914400" rtl="0" eaLnBrk="1" latinLnBrk="0" hangingPunct="1">
              <a:lnSpc>
                <a:spcPct val="90000"/>
              </a:lnSpc>
              <a:spcBef>
                <a:spcPts val="800"/>
              </a:spcBef>
              <a:buSzPct val="100000"/>
              <a:buFont typeface="Arial" pitchFamily="34" charset="0"/>
              <a:buNone/>
              <a:defRPr sz="900" kern="1200" baseline="0">
                <a:solidFill>
                  <a:schemeClr val="tx2"/>
                </a:solidFill>
                <a:latin typeface="+mn-lt"/>
                <a:ea typeface="+mn-ea"/>
                <a:cs typeface="+mn-cs"/>
              </a:defRPr>
            </a:lvl9pPr>
          </a:lstStyle>
          <a:p>
            <a:r>
              <a:rPr lang="en-US" dirty="0"/>
              <a:t>craig.bullock@ucd.ie</a:t>
            </a:r>
            <a:endParaRPr lang="en-US" sz="1400" dirty="0"/>
          </a:p>
        </p:txBody>
      </p:sp>
      <p:pic>
        <p:nvPicPr>
          <p:cNvPr id="4106" name="Picture 10" descr="Image result for irish research council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17" y="2270119"/>
            <a:ext cx="4705350" cy="9810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512" y="3738270"/>
            <a:ext cx="4924794" cy="1258050"/>
          </a:xfrm>
          <a:prstGeom prst="rect">
            <a:avLst/>
          </a:prstGeom>
        </p:spPr>
      </p:pic>
    </p:spTree>
    <p:extLst>
      <p:ext uri="{BB962C8B-B14F-4D97-AF65-F5344CB8AC3E}">
        <p14:creationId xmlns:p14="http://schemas.microsoft.com/office/powerpoint/2010/main" val="15854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idx="1"/>
          </p:nvPr>
        </p:nvSpPr>
        <p:spPr/>
      </p:sp>
      <p:sp>
        <p:nvSpPr>
          <p:cNvPr id="4" name="Text Placeholder 3"/>
          <p:cNvSpPr>
            <a:spLocks noGrp="1"/>
          </p:cNvSpPr>
          <p:nvPr>
            <p:ph type="body" sz="half" idx="2"/>
          </p:nvPr>
        </p:nvSpPr>
        <p:spPr>
          <a:xfrm>
            <a:off x="428272" y="697823"/>
            <a:ext cx="5229261" cy="5203078"/>
          </a:xfrm>
        </p:spPr>
        <p:txBody>
          <a:bodyPr/>
          <a:lstStyle/>
          <a:p>
            <a:r>
              <a:rPr lang="en-GB" b="1" dirty="0">
                <a:solidFill>
                  <a:schemeClr val="tx1"/>
                </a:solidFill>
              </a:rPr>
              <a:t>References:</a:t>
            </a:r>
          </a:p>
          <a:p>
            <a:r>
              <a:rPr lang="en-GB" dirty="0">
                <a:solidFill>
                  <a:schemeClr val="tx1"/>
                </a:solidFill>
              </a:rPr>
              <a:t>BIOFIN, 2016. BIOFIN Workbook, United Nations Development Programme, </a:t>
            </a:r>
            <a:r>
              <a:rPr lang="en-GB">
                <a:solidFill>
                  <a:schemeClr val="tx1"/>
                </a:solidFill>
              </a:rPr>
              <a:t>New York.</a:t>
            </a:r>
            <a:endParaRPr lang="en-GB" dirty="0">
              <a:solidFill>
                <a:schemeClr val="tx1"/>
              </a:solidFill>
            </a:endParaRPr>
          </a:p>
          <a:p>
            <a:r>
              <a:rPr lang="en-GB" dirty="0">
                <a:solidFill>
                  <a:schemeClr val="tx1"/>
                </a:solidFill>
              </a:rPr>
              <a:t>Ceballos, G. et al., 2015. Accelerated modern human–induced species losses: Entering the sixth mass extinction. </a:t>
            </a:r>
            <a:r>
              <a:rPr lang="en-GB" i="1" dirty="0">
                <a:solidFill>
                  <a:schemeClr val="tx1"/>
                </a:solidFill>
              </a:rPr>
              <a:t>Science Advances</a:t>
            </a:r>
            <a:r>
              <a:rPr lang="en-GB" dirty="0">
                <a:solidFill>
                  <a:schemeClr val="tx1"/>
                </a:solidFill>
              </a:rPr>
              <a:t>, 1(5).</a:t>
            </a:r>
          </a:p>
          <a:p>
            <a:r>
              <a:rPr lang="en-GB" dirty="0">
                <a:solidFill>
                  <a:schemeClr val="tx1"/>
                </a:solidFill>
              </a:rPr>
              <a:t>WWF. 2016. Living Planet Report 2016. Risk and resilience in a new era. WWF International, Gland, Switzerland.</a:t>
            </a:r>
          </a:p>
          <a:p>
            <a:r>
              <a:rPr lang="en-GB" dirty="0">
                <a:solidFill>
                  <a:schemeClr val="tx1"/>
                </a:solidFill>
              </a:rPr>
              <a:t>European Environment Agency, 2015. The European Environment State and Outlook 2015: Executive Summary,. EEA, Copenhagen.</a:t>
            </a:r>
          </a:p>
          <a:p>
            <a:r>
              <a:rPr lang="en-GB" dirty="0">
                <a:solidFill>
                  <a:schemeClr val="tx1"/>
                </a:solidFill>
              </a:rPr>
              <a:t>NPWS (National Parks and Wildlife Service) 2014.  Irelands 5</a:t>
            </a:r>
            <a:r>
              <a:rPr lang="en-GB" baseline="30000" dirty="0">
                <a:solidFill>
                  <a:schemeClr val="tx1"/>
                </a:solidFill>
              </a:rPr>
              <a:t>th</a:t>
            </a:r>
            <a:r>
              <a:rPr lang="en-GB" dirty="0">
                <a:solidFill>
                  <a:schemeClr val="tx1"/>
                </a:solidFill>
              </a:rPr>
              <a:t> national report to the convention on biological diversity, Department of Arts, Heritage and the Gaeltacht, Dublin.</a:t>
            </a:r>
          </a:p>
          <a:p>
            <a:endParaRPr lang="en-GB" dirty="0">
              <a:solidFill>
                <a:schemeClr val="tx1"/>
              </a:solidFill>
            </a:endParaRPr>
          </a:p>
        </p:txBody>
      </p:sp>
    </p:spTree>
    <p:extLst>
      <p:ext uri="{BB962C8B-B14F-4D97-AF65-F5344CB8AC3E}">
        <p14:creationId xmlns:p14="http://schemas.microsoft.com/office/powerpoint/2010/main" val="101529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0645" y="600710"/>
            <a:ext cx="9509760" cy="628015"/>
          </a:xfrm>
        </p:spPr>
        <p:txBody>
          <a:bodyPr/>
          <a:lstStyle/>
          <a:p>
            <a:r>
              <a:rPr lang="en-IE" b="1" dirty="0"/>
              <a:t>Project objectives</a:t>
            </a:r>
          </a:p>
        </p:txBody>
      </p:sp>
      <p:sp>
        <p:nvSpPr>
          <p:cNvPr id="3" name="Content Placeholder 2"/>
          <p:cNvSpPr>
            <a:spLocks noGrp="1"/>
          </p:cNvSpPr>
          <p:nvPr>
            <p:ph idx="1"/>
          </p:nvPr>
        </p:nvSpPr>
        <p:spPr>
          <a:xfrm>
            <a:off x="1341120" y="1647825"/>
            <a:ext cx="9509760" cy="4381754"/>
          </a:xfrm>
        </p:spPr>
        <p:txBody>
          <a:bodyPr/>
          <a:lstStyle/>
          <a:p>
            <a:pPr>
              <a:buSzPct val="200000"/>
              <a:buBlip>
                <a:blip r:embed="rId2"/>
              </a:buBlip>
            </a:pPr>
            <a:r>
              <a:rPr lang="en-IE" dirty="0"/>
              <a:t>  To identify current biodiversity-related expenditure and relevant policies</a:t>
            </a:r>
          </a:p>
          <a:p>
            <a:pPr marL="803275" lvl="1"/>
            <a:r>
              <a:rPr lang="en-IE" dirty="0"/>
              <a:t>For reporting to Convention on Biological Diversity</a:t>
            </a:r>
          </a:p>
          <a:p>
            <a:pPr marL="803275" lvl="1"/>
            <a:r>
              <a:rPr lang="en-IE" dirty="0"/>
              <a:t>To identify synergies and how expenditure could be more effective</a:t>
            </a:r>
          </a:p>
          <a:p>
            <a:pPr marL="803275" lvl="1"/>
            <a:r>
              <a:rPr lang="en-IE" dirty="0"/>
              <a:t>Identify positive and negative impact of current policies, including perverse incentives</a:t>
            </a:r>
          </a:p>
          <a:p>
            <a:pPr marL="574675" lvl="1" indent="0">
              <a:buNone/>
            </a:pPr>
            <a:endParaRPr lang="en-IE" dirty="0"/>
          </a:p>
          <a:p>
            <a:pPr>
              <a:buSzPct val="200000"/>
              <a:buBlip>
                <a:blip r:embed="rId2"/>
              </a:buBlip>
            </a:pPr>
            <a:r>
              <a:rPr lang="en-IE" dirty="0"/>
              <a:t>  Future spending</a:t>
            </a:r>
          </a:p>
          <a:p>
            <a:pPr marL="803275" lvl="1"/>
            <a:r>
              <a:rPr lang="en-IE" dirty="0"/>
              <a:t>Identify new opportunities to mobilise more resources </a:t>
            </a:r>
          </a:p>
          <a:p>
            <a:pPr marL="803275" lvl="1"/>
            <a:r>
              <a:rPr lang="en-IE" dirty="0"/>
              <a:t>Improve design of existing policies.</a:t>
            </a:r>
          </a:p>
          <a:p>
            <a:pPr marL="803275" lvl="1"/>
            <a:r>
              <a:rPr lang="en-IE" dirty="0"/>
              <a:t>Identify potential of other instruments, e.g. regulation, PES, </a:t>
            </a:r>
            <a:r>
              <a:rPr lang="en-IE" dirty="0" err="1"/>
              <a:t>biod</a:t>
            </a:r>
            <a:r>
              <a:rPr lang="en-IE" dirty="0"/>
              <a:t> offsets, etc.</a:t>
            </a:r>
          </a:p>
          <a:p>
            <a:endParaRPr lang="en-IE" dirty="0"/>
          </a:p>
        </p:txBody>
      </p:sp>
      <p:sp>
        <p:nvSpPr>
          <p:cNvPr id="4" name="Rectangle 3"/>
          <p:cNvSpPr/>
          <p:nvPr/>
        </p:nvSpPr>
        <p:spPr>
          <a:xfrm>
            <a:off x="6504633" y="263009"/>
            <a:ext cx="5605189" cy="369332"/>
          </a:xfrm>
          <a:prstGeom prst="rect">
            <a:avLst/>
          </a:prstGeom>
        </p:spPr>
        <p:txBody>
          <a:bodyPr wrap="none">
            <a:spAutoFit/>
          </a:bodyPr>
          <a:lstStyle/>
          <a:p>
            <a:r>
              <a:rPr lang="en-US" b="1" dirty="0">
                <a:solidFill>
                  <a:schemeClr val="tx2">
                    <a:lumMod val="60000"/>
                    <a:lumOff val="40000"/>
                  </a:schemeClr>
                </a:solidFill>
              </a:rPr>
              <a:t>A National Biodiversity Expenditure Review for Ireland</a:t>
            </a:r>
            <a:endParaRPr lang="en-IE" b="1" dirty="0">
              <a:solidFill>
                <a:schemeClr val="tx2">
                  <a:lumMod val="60000"/>
                  <a:lumOff val="40000"/>
                </a:schemeClr>
              </a:solidFill>
            </a:endParaRPr>
          </a:p>
        </p:txBody>
      </p:sp>
    </p:spTree>
    <p:extLst>
      <p:ext uri="{BB962C8B-B14F-4D97-AF65-F5344CB8AC3E}">
        <p14:creationId xmlns:p14="http://schemas.microsoft.com/office/powerpoint/2010/main" val="224873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638175"/>
            <a:ext cx="9509760" cy="628650"/>
          </a:xfrm>
        </p:spPr>
        <p:txBody>
          <a:bodyPr/>
          <a:lstStyle/>
          <a:p>
            <a:r>
              <a:rPr lang="en-IE" b="1" dirty="0"/>
              <a:t>Methods</a:t>
            </a:r>
          </a:p>
        </p:txBody>
      </p:sp>
      <p:sp>
        <p:nvSpPr>
          <p:cNvPr id="3" name="Content Placeholder 2"/>
          <p:cNvSpPr>
            <a:spLocks noGrp="1"/>
          </p:cNvSpPr>
          <p:nvPr>
            <p:ph idx="1"/>
          </p:nvPr>
        </p:nvSpPr>
        <p:spPr>
          <a:xfrm>
            <a:off x="1511241" y="1709849"/>
            <a:ext cx="9509760" cy="4457954"/>
          </a:xfrm>
        </p:spPr>
        <p:txBody>
          <a:bodyPr/>
          <a:lstStyle/>
          <a:p>
            <a:pPr>
              <a:buSzPct val="200000"/>
              <a:buBlip>
                <a:blip r:embed="rId2"/>
              </a:buBlip>
            </a:pPr>
            <a:r>
              <a:rPr lang="en-IE" dirty="0"/>
              <a:t>  Literature review</a:t>
            </a:r>
          </a:p>
          <a:p>
            <a:pPr>
              <a:buSzPct val="200000"/>
              <a:buBlip>
                <a:blip r:embed="rId2"/>
              </a:buBlip>
            </a:pPr>
            <a:r>
              <a:rPr lang="en-IE" dirty="0"/>
              <a:t>  Data collection</a:t>
            </a:r>
          </a:p>
          <a:p>
            <a:pPr marL="917575" lvl="1"/>
            <a:r>
              <a:rPr lang="en-IE" dirty="0"/>
              <a:t>Identify status of existing procedures, e.g. CSO, Irish Aid</a:t>
            </a:r>
          </a:p>
          <a:p>
            <a:pPr marL="917575" lvl="1"/>
            <a:r>
              <a:rPr lang="en-IE" dirty="0"/>
              <a:t>Identify expenditure by government departments and agencies</a:t>
            </a:r>
          </a:p>
          <a:p>
            <a:pPr marL="917575" lvl="1"/>
            <a:r>
              <a:rPr lang="en-IE" dirty="0"/>
              <a:t>Identify expenditure by non-government bodies, including private sector and NGOs</a:t>
            </a:r>
          </a:p>
          <a:p>
            <a:pPr marL="917575" lvl="1"/>
            <a:r>
              <a:rPr lang="en-IE" dirty="0"/>
              <a:t>Agree methodology to apportion expenditure to biodiversity</a:t>
            </a:r>
          </a:p>
          <a:p>
            <a:pPr marL="711835" indent="-342900">
              <a:buBlip>
                <a:blip r:embed="rId2"/>
              </a:buBlip>
            </a:pPr>
            <a:r>
              <a:rPr lang="en-IE" dirty="0"/>
              <a:t>Evaluate future options</a:t>
            </a:r>
          </a:p>
          <a:p>
            <a:pPr marL="917575" lvl="1"/>
            <a:r>
              <a:rPr lang="en-IE" dirty="0"/>
              <a:t>Revisit literature, review data and consultation</a:t>
            </a:r>
          </a:p>
          <a:p>
            <a:endParaRPr lang="en-IE" dirty="0"/>
          </a:p>
        </p:txBody>
      </p:sp>
      <p:sp>
        <p:nvSpPr>
          <p:cNvPr id="4" name="Rectangle 3"/>
          <p:cNvSpPr/>
          <p:nvPr/>
        </p:nvSpPr>
        <p:spPr>
          <a:xfrm>
            <a:off x="5988980" y="491609"/>
            <a:ext cx="5605189" cy="369332"/>
          </a:xfrm>
          <a:prstGeom prst="rect">
            <a:avLst/>
          </a:prstGeom>
        </p:spPr>
        <p:txBody>
          <a:bodyPr wrap="none">
            <a:spAutoFit/>
          </a:bodyPr>
          <a:lstStyle/>
          <a:p>
            <a:r>
              <a:rPr lang="en-US" b="1" dirty="0">
                <a:solidFill>
                  <a:schemeClr val="tx2">
                    <a:lumMod val="60000"/>
                    <a:lumOff val="40000"/>
                  </a:schemeClr>
                </a:solidFill>
              </a:rPr>
              <a:t>A National Biodiversity Expenditure Review for Ireland</a:t>
            </a:r>
            <a:endParaRPr lang="en-IE" b="1" dirty="0">
              <a:solidFill>
                <a:schemeClr val="tx2">
                  <a:lumMod val="60000"/>
                  <a:lumOff val="40000"/>
                </a:schemeClr>
              </a:solidFill>
            </a:endParaRPr>
          </a:p>
        </p:txBody>
      </p:sp>
    </p:spTree>
    <p:extLst>
      <p:ext uri="{BB962C8B-B14F-4D97-AF65-F5344CB8AC3E}">
        <p14:creationId xmlns:p14="http://schemas.microsoft.com/office/powerpoint/2010/main" val="413711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032286" y="5604499"/>
            <a:ext cx="2795702" cy="410882"/>
          </a:xfrm>
          <a:prstGeom prst="rect">
            <a:avLst/>
          </a:prstGeom>
        </p:spPr>
        <p:txBody>
          <a:bodyPr wrap="none">
            <a:spAutoFit/>
          </a:bodyPr>
          <a:lstStyle/>
          <a:p>
            <a:pPr algn="just">
              <a:lnSpc>
                <a:spcPct val="115000"/>
              </a:lnSpc>
              <a:spcAft>
                <a:spcPts val="600"/>
              </a:spcAft>
            </a:pPr>
            <a:r>
              <a:rPr lang="en-GB" dirty="0">
                <a:latin typeface="Calibri" panose="020F0502020204030204" pitchFamily="34" charset="0"/>
                <a:ea typeface="Calibri" panose="020F0502020204030204" pitchFamily="34" charset="0"/>
                <a:cs typeface="Calibri" panose="020F0502020204030204" pitchFamily="34" charset="0"/>
              </a:rPr>
              <a:t>Living Planning Index (2016)</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http://www.nature.com/polopoly_fs/7.40206.1477666422!/image/nature-trendwatch-3-nov-2016.jpg_gen/derivatives/landscape_630/nature-trendwatch-3-nov-2016.jpg"/>
          <p:cNvPicPr>
            <a:picLocks noChangeAspect="1" noChangeArrowheads="1"/>
          </p:cNvPicPr>
          <p:nvPr/>
        </p:nvPicPr>
        <p:blipFill rotWithShape="1">
          <a:blip r:embed="rId2">
            <a:extLst>
              <a:ext uri="{28A0092B-C50C-407E-A947-70E740481C1C}">
                <a14:useLocalDpi xmlns:a14="http://schemas.microsoft.com/office/drawing/2010/main" val="0"/>
              </a:ext>
            </a:extLst>
          </a:blip>
          <a:srcRect l="1418" t="2180" r="2609" b="6983"/>
          <a:stretch/>
        </p:blipFill>
        <p:spPr bwMode="auto">
          <a:xfrm>
            <a:off x="6452031" y="1197016"/>
            <a:ext cx="5214434" cy="44262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livescience.com/images/i/000/076/805/original/sixth-mass-extinction-150619c-02.jpg?1434746497"/>
          <p:cNvPicPr>
            <a:picLocks noChangeAspect="1" noChangeArrowheads="1"/>
          </p:cNvPicPr>
          <p:nvPr/>
        </p:nvPicPr>
        <p:blipFill rotWithShape="1">
          <a:blip r:embed="rId3">
            <a:extLst>
              <a:ext uri="{28A0092B-C50C-407E-A947-70E740481C1C}">
                <a14:useLocalDpi xmlns:a14="http://schemas.microsoft.com/office/drawing/2010/main" val="0"/>
              </a:ext>
            </a:extLst>
          </a:blip>
          <a:srcRect l="2411" t="66967" r="2665" b="5967"/>
          <a:stretch/>
        </p:blipFill>
        <p:spPr bwMode="auto">
          <a:xfrm>
            <a:off x="521746" y="1197016"/>
            <a:ext cx="5795212" cy="442620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298493" y="5623222"/>
            <a:ext cx="2153538" cy="392159"/>
          </a:xfrm>
          <a:prstGeom prst="rect">
            <a:avLst/>
          </a:prstGeom>
        </p:spPr>
        <p:txBody>
          <a:bodyPr wrap="none">
            <a:spAutoFit/>
          </a:bodyPr>
          <a:lstStyle/>
          <a:p>
            <a:pPr algn="just">
              <a:lnSpc>
                <a:spcPct val="115000"/>
              </a:lnSpc>
              <a:spcAft>
                <a:spcPts val="600"/>
              </a:spcAft>
            </a:pPr>
            <a:r>
              <a:rPr lang="en-GB" dirty="0">
                <a:latin typeface="Calibri" panose="020F0502020204030204" pitchFamily="34" charset="0"/>
                <a:ea typeface="Calibri" panose="020F0502020204030204" pitchFamily="34" charset="0"/>
                <a:cs typeface="Calibri" panose="020F0502020204030204" pitchFamily="34" charset="0"/>
              </a:rPr>
              <a:t>Ceballos et al. (2015)</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itle 1"/>
          <p:cNvSpPr>
            <a:spLocks noGrp="1"/>
          </p:cNvSpPr>
          <p:nvPr>
            <p:ph type="title"/>
          </p:nvPr>
        </p:nvSpPr>
        <p:spPr>
          <a:xfrm>
            <a:off x="952099" y="451625"/>
            <a:ext cx="9509760" cy="594335"/>
          </a:xfrm>
        </p:spPr>
        <p:txBody>
          <a:bodyPr/>
          <a:lstStyle/>
          <a:p>
            <a:pPr algn="ctr"/>
            <a:r>
              <a:rPr lang="en-US" b="1" dirty="0"/>
              <a:t>Global Biodiversity Loss</a:t>
            </a:r>
          </a:p>
        </p:txBody>
      </p:sp>
    </p:spTree>
    <p:extLst>
      <p:ext uri="{BB962C8B-B14F-4D97-AF65-F5344CB8AC3E}">
        <p14:creationId xmlns:p14="http://schemas.microsoft.com/office/powerpoint/2010/main" val="37993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2499" t="48833" r="62001" b="25834"/>
          <a:stretch/>
        </p:blipFill>
        <p:spPr>
          <a:xfrm>
            <a:off x="8268445" y="2274024"/>
            <a:ext cx="3385346" cy="1891811"/>
          </a:xfrm>
          <a:prstGeom prst="rect">
            <a:avLst/>
          </a:prstGeom>
        </p:spPr>
      </p:pic>
      <p:sp>
        <p:nvSpPr>
          <p:cNvPr id="6" name="Rectangle 5"/>
          <p:cNvSpPr/>
          <p:nvPr/>
        </p:nvSpPr>
        <p:spPr>
          <a:xfrm>
            <a:off x="8268445" y="1162617"/>
            <a:ext cx="3329997" cy="941796"/>
          </a:xfrm>
          <a:prstGeom prst="rect">
            <a:avLst/>
          </a:prstGeom>
        </p:spPr>
        <p:txBody>
          <a:bodyPr wrap="square">
            <a:spAutoFit/>
          </a:bodyPr>
          <a:lstStyle/>
          <a:p>
            <a:pPr algn="just">
              <a:lnSpc>
                <a:spcPct val="115000"/>
              </a:lnSpc>
              <a:spcAft>
                <a:spcPts val="600"/>
              </a:spcAft>
            </a:pPr>
            <a:r>
              <a:rPr lang="en-GB" sz="1600" b="1" dirty="0">
                <a:latin typeface="Calibri" panose="020F0502020204030204" pitchFamily="34" charset="0"/>
                <a:ea typeface="Calibri" panose="020F0502020204030204" pitchFamily="34" charset="0"/>
                <a:cs typeface="Times New Roman" panose="02020603050405020304" pitchFamily="18" charset="0"/>
              </a:rPr>
              <a:t>Status and Trends in Habitats Protected Under the EU Habitats Directive in Ireland 2007-2013</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rotWithShape="1">
          <a:blip r:embed="rId2"/>
          <a:srcRect l="42268" t="48519" r="32358" b="26148"/>
          <a:stretch/>
        </p:blipFill>
        <p:spPr>
          <a:xfrm>
            <a:off x="8268445" y="4363312"/>
            <a:ext cx="3385346" cy="1901130"/>
          </a:xfrm>
          <a:prstGeom prst="rect">
            <a:avLst/>
          </a:prstGeom>
        </p:spPr>
      </p:pic>
      <p:pic>
        <p:nvPicPr>
          <p:cNvPr id="3074" name="Picture 2" descr="http://www.eea.europa.eu/data-and-maps/daviz/conservation-status-by-main-type-1/chart_1.png/download"/>
          <p:cNvPicPr>
            <a:picLocks noChangeAspect="1" noChangeArrowheads="1"/>
          </p:cNvPicPr>
          <p:nvPr/>
        </p:nvPicPr>
        <p:blipFill rotWithShape="1">
          <a:blip r:embed="rId3">
            <a:extLst>
              <a:ext uri="{28A0092B-C50C-407E-A947-70E740481C1C}">
                <a14:useLocalDpi xmlns:a14="http://schemas.microsoft.com/office/drawing/2010/main" val="0"/>
              </a:ext>
            </a:extLst>
          </a:blip>
          <a:srcRect l="2471" t="8422" b="21894"/>
          <a:stretch/>
        </p:blipFill>
        <p:spPr bwMode="auto">
          <a:xfrm>
            <a:off x="444079" y="1633515"/>
            <a:ext cx="7638932" cy="463092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444079" y="1162617"/>
            <a:ext cx="5780258" cy="369332"/>
          </a:xfrm>
          <a:prstGeom prst="rect">
            <a:avLst/>
          </a:prstGeom>
        </p:spPr>
        <p:txBody>
          <a:bodyPr wrap="square">
            <a:spAutoFit/>
          </a:bodyPr>
          <a:lstStyle/>
          <a:p>
            <a:r>
              <a:rPr lang="en-GB" b="1" dirty="0"/>
              <a:t>Conservation status of habitats of European interest</a:t>
            </a:r>
          </a:p>
        </p:txBody>
      </p:sp>
      <p:sp>
        <p:nvSpPr>
          <p:cNvPr id="13" name="Title 1"/>
          <p:cNvSpPr>
            <a:spLocks noGrp="1"/>
          </p:cNvSpPr>
          <p:nvPr>
            <p:ph type="title"/>
          </p:nvPr>
        </p:nvSpPr>
        <p:spPr>
          <a:xfrm>
            <a:off x="1357162" y="370805"/>
            <a:ext cx="9509760" cy="594335"/>
          </a:xfrm>
        </p:spPr>
        <p:txBody>
          <a:bodyPr/>
          <a:lstStyle/>
          <a:p>
            <a:pPr algn="ctr"/>
            <a:r>
              <a:rPr lang="en-US" b="1" dirty="0"/>
              <a:t>Biodiversity Decline in Europe and Ireland</a:t>
            </a:r>
          </a:p>
        </p:txBody>
      </p:sp>
      <p:sp>
        <p:nvSpPr>
          <p:cNvPr id="8" name="Rectangle 7"/>
          <p:cNvSpPr/>
          <p:nvPr/>
        </p:nvSpPr>
        <p:spPr>
          <a:xfrm>
            <a:off x="5193501" y="6245042"/>
            <a:ext cx="2982227" cy="325538"/>
          </a:xfrm>
          <a:prstGeom prst="rect">
            <a:avLst/>
          </a:prstGeom>
        </p:spPr>
        <p:txBody>
          <a:bodyPr wrap="none">
            <a:spAutoFit/>
          </a:bodyPr>
          <a:lstStyle/>
          <a:p>
            <a:pPr algn="just">
              <a:lnSpc>
                <a:spcPct val="115000"/>
              </a:lnSpc>
              <a:spcAft>
                <a:spcPts val="600"/>
              </a:spcAft>
            </a:pPr>
            <a:r>
              <a:rPr lang="en-GB" sz="1400" dirty="0">
                <a:latin typeface="Calibri" panose="020F0502020204030204" pitchFamily="34" charset="0"/>
                <a:ea typeface="Calibri" panose="020F0502020204030204" pitchFamily="34" charset="0"/>
                <a:cs typeface="Calibri" panose="020F0502020204030204" pitchFamily="34" charset="0"/>
              </a:rPr>
              <a:t>European Environment Agency. (2015)</a:t>
            </a:r>
            <a:endParaRPr lang="en-GB"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0552848" y="6264442"/>
            <a:ext cx="1193660" cy="340093"/>
          </a:xfrm>
          <a:prstGeom prst="rect">
            <a:avLst/>
          </a:prstGeom>
        </p:spPr>
        <p:txBody>
          <a:bodyPr wrap="none">
            <a:spAutoFit/>
          </a:bodyPr>
          <a:lstStyle/>
          <a:p>
            <a:pPr algn="just">
              <a:lnSpc>
                <a:spcPct val="115000"/>
              </a:lnSpc>
              <a:spcAft>
                <a:spcPts val="600"/>
              </a:spcAft>
            </a:pPr>
            <a:r>
              <a:rPr lang="en-GB" sz="1400" dirty="0">
                <a:latin typeface="Calibri" panose="020F0502020204030204" pitchFamily="34" charset="0"/>
                <a:ea typeface="Calibri" panose="020F0502020204030204" pitchFamily="34" charset="0"/>
                <a:cs typeface="Calibri" panose="020F0502020204030204" pitchFamily="34" charset="0"/>
              </a:rPr>
              <a:t>NPWS. (2014)</a:t>
            </a:r>
            <a:endParaRPr lang="en-GB"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793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054" y="-61519"/>
            <a:ext cx="9509760" cy="882316"/>
          </a:xfrm>
        </p:spPr>
        <p:txBody>
          <a:bodyPr/>
          <a:lstStyle/>
          <a:p>
            <a:pPr algn="ctr"/>
            <a:r>
              <a:rPr lang="en-US" b="1" dirty="0"/>
              <a:t>The </a:t>
            </a:r>
            <a:r>
              <a:rPr lang="en-GB" b="1" dirty="0"/>
              <a:t>Conservation Funding Gap</a:t>
            </a:r>
            <a:endParaRPr lang="en-US" b="1" dirty="0"/>
          </a:p>
        </p:txBody>
      </p:sp>
      <p:sp>
        <p:nvSpPr>
          <p:cNvPr id="3" name="Content Placeholder 2"/>
          <p:cNvSpPr>
            <a:spLocks noGrp="1"/>
          </p:cNvSpPr>
          <p:nvPr>
            <p:ph idx="1"/>
          </p:nvPr>
        </p:nvSpPr>
        <p:spPr>
          <a:xfrm>
            <a:off x="1745137" y="2285505"/>
            <a:ext cx="8591593" cy="1663535"/>
          </a:xfrm>
        </p:spPr>
        <p:txBody>
          <a:bodyPr>
            <a:noAutofit/>
          </a:bodyPr>
          <a:lstStyle/>
          <a:p>
            <a:pPr marL="45720" indent="0">
              <a:buNone/>
            </a:pPr>
            <a:r>
              <a:rPr lang="en-GB" sz="2400" b="1" dirty="0">
                <a:solidFill>
                  <a:schemeClr val="tx2">
                    <a:lumMod val="75000"/>
                  </a:schemeClr>
                </a:solidFill>
              </a:rPr>
              <a:t>CBD 2010 Resource Mobilisation Strategy:</a:t>
            </a:r>
          </a:p>
          <a:p>
            <a:pPr marL="45720" indent="0" algn="ctr">
              <a:buNone/>
            </a:pPr>
            <a:r>
              <a:rPr lang="en-GB" sz="2400" i="1" dirty="0">
                <a:solidFill>
                  <a:schemeClr val="tx2">
                    <a:lumMod val="75000"/>
                  </a:schemeClr>
                </a:solidFill>
              </a:rPr>
              <a:t>“to double financial flows to developing countries and to  mobilise domestic financial resources from all sources to reduce the gap between identified needs and available resources at domestic level</a:t>
            </a:r>
            <a:r>
              <a:rPr lang="en-GB" sz="2400" dirty="0">
                <a:solidFill>
                  <a:schemeClr val="tx2">
                    <a:lumMod val="75000"/>
                  </a:schemeClr>
                </a:solidFill>
              </a:rPr>
              <a:t>”.</a:t>
            </a:r>
          </a:p>
        </p:txBody>
      </p:sp>
      <p:sp>
        <p:nvSpPr>
          <p:cNvPr id="4" name="Rectangle 3"/>
          <p:cNvSpPr/>
          <p:nvPr/>
        </p:nvSpPr>
        <p:spPr>
          <a:xfrm>
            <a:off x="1001343" y="1519128"/>
            <a:ext cx="3584478" cy="523220"/>
          </a:xfrm>
          <a:prstGeom prst="rect">
            <a:avLst/>
          </a:prstGeom>
          <a:solidFill>
            <a:schemeClr val="tx2">
              <a:lumMod val="75000"/>
            </a:schemeClr>
          </a:solidFill>
        </p:spPr>
        <p:txBody>
          <a:bodyPr wrap="square">
            <a:spAutoFit/>
          </a:bodyPr>
          <a:lstStyle/>
          <a:p>
            <a:r>
              <a:rPr lang="en-GB" sz="2800" b="1" dirty="0">
                <a:solidFill>
                  <a:schemeClr val="bg1"/>
                </a:solidFill>
                <a:ea typeface="Calibri" panose="020F0502020204030204" pitchFamily="34" charset="0"/>
                <a:cs typeface="Times New Roman" panose="02020603050405020304" pitchFamily="18" charset="0"/>
              </a:rPr>
              <a:t>$50bn </a:t>
            </a:r>
            <a:r>
              <a:rPr lang="en-GB" sz="2400" dirty="0">
                <a:solidFill>
                  <a:schemeClr val="bg1"/>
                </a:solidFill>
                <a:ea typeface="Calibri" panose="020F0502020204030204" pitchFamily="34" charset="0"/>
                <a:cs typeface="Times New Roman" panose="02020603050405020304" pitchFamily="18" charset="0"/>
              </a:rPr>
              <a:t>US dollars per year</a:t>
            </a:r>
            <a:endParaRPr lang="en-GB" sz="2400" dirty="0">
              <a:solidFill>
                <a:schemeClr val="bg1"/>
              </a:solidFill>
            </a:endParaRPr>
          </a:p>
        </p:txBody>
      </p:sp>
      <p:sp>
        <p:nvSpPr>
          <p:cNvPr id="5" name="Rectangle 4"/>
          <p:cNvSpPr/>
          <p:nvPr/>
        </p:nvSpPr>
        <p:spPr>
          <a:xfrm>
            <a:off x="7069482" y="1519128"/>
            <a:ext cx="4582633" cy="523220"/>
          </a:xfrm>
          <a:prstGeom prst="rect">
            <a:avLst/>
          </a:prstGeom>
          <a:solidFill>
            <a:schemeClr val="tx2">
              <a:lumMod val="75000"/>
            </a:schemeClr>
          </a:solidFill>
        </p:spPr>
        <p:txBody>
          <a:bodyPr wrap="square">
            <a:spAutoFit/>
          </a:bodyPr>
          <a:lstStyle/>
          <a:p>
            <a:r>
              <a:rPr lang="en-GB" sz="2800" b="1" dirty="0">
                <a:solidFill>
                  <a:schemeClr val="bg1"/>
                </a:solidFill>
                <a:ea typeface="Calibri" panose="020F0502020204030204" pitchFamily="34" charset="0"/>
                <a:cs typeface="Times New Roman" panose="02020603050405020304" pitchFamily="18" charset="0"/>
              </a:rPr>
              <a:t>$130-440</a:t>
            </a:r>
            <a:r>
              <a:rPr lang="en-GB" sz="2400" dirty="0">
                <a:solidFill>
                  <a:schemeClr val="bg1"/>
                </a:solidFill>
                <a:ea typeface="Calibri" panose="020F0502020204030204" pitchFamily="34" charset="0"/>
                <a:cs typeface="Times New Roman" panose="02020603050405020304" pitchFamily="18" charset="0"/>
              </a:rPr>
              <a:t>bn US dollars per year </a:t>
            </a:r>
            <a:endParaRPr lang="en-GB" sz="2400" dirty="0">
              <a:solidFill>
                <a:schemeClr val="bg1"/>
              </a:solidFill>
            </a:endParaRPr>
          </a:p>
        </p:txBody>
      </p:sp>
      <p:pic>
        <p:nvPicPr>
          <p:cNvPr id="6" name="Picture 6"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17372" b="13328"/>
          <a:stretch/>
        </p:blipFill>
        <p:spPr bwMode="auto">
          <a:xfrm>
            <a:off x="327303" y="4253756"/>
            <a:ext cx="3649274" cy="124974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4067674" y="4234412"/>
            <a:ext cx="3946520" cy="1835724"/>
            <a:chOff x="6968993" y="2775284"/>
            <a:chExt cx="2857500" cy="1079795"/>
          </a:xfrm>
        </p:grpSpPr>
        <p:pic>
          <p:nvPicPr>
            <p:cNvPr id="8" name="Picture 8" descr="Image result for conservation finance"/>
            <p:cNvPicPr>
              <a:picLocks noChangeAspect="1" noChangeArrowheads="1"/>
            </p:cNvPicPr>
            <p:nvPr/>
          </p:nvPicPr>
          <p:blipFill rotWithShape="1">
            <a:blip r:embed="rId3">
              <a:extLst>
                <a:ext uri="{28A0092B-C50C-407E-A947-70E740481C1C}">
                  <a14:useLocalDpi xmlns:a14="http://schemas.microsoft.com/office/drawing/2010/main" val="0"/>
                </a:ext>
              </a:extLst>
            </a:blip>
            <a:srcRect t="5680" b="65351"/>
            <a:stretch/>
          </p:blipFill>
          <p:spPr bwMode="auto">
            <a:xfrm>
              <a:off x="6968993" y="2775284"/>
              <a:ext cx="2857500" cy="6898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conservation finance"/>
            <p:cNvPicPr>
              <a:picLocks noChangeAspect="1" noChangeArrowheads="1"/>
            </p:cNvPicPr>
            <p:nvPr/>
          </p:nvPicPr>
          <p:blipFill rotWithShape="1">
            <a:blip r:embed="rId3">
              <a:extLst>
                <a:ext uri="{28A0092B-C50C-407E-A947-70E740481C1C}">
                  <a14:useLocalDpi xmlns:a14="http://schemas.microsoft.com/office/drawing/2010/main" val="0"/>
                </a:ext>
              </a:extLst>
            </a:blip>
            <a:srcRect t="82817" b="4"/>
            <a:stretch/>
          </p:blipFill>
          <p:spPr bwMode="auto">
            <a:xfrm>
              <a:off x="6968993" y="3446006"/>
              <a:ext cx="2857500" cy="4090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8225237" y="4234412"/>
            <a:ext cx="3456988" cy="1527998"/>
            <a:chOff x="6968992" y="4640029"/>
            <a:chExt cx="4086225" cy="1928549"/>
          </a:xfrm>
        </p:grpSpPr>
        <p:pic>
          <p:nvPicPr>
            <p:cNvPr id="11" name="Picture 10"/>
            <p:cNvPicPr>
              <a:picLocks noChangeAspect="1"/>
            </p:cNvPicPr>
            <p:nvPr/>
          </p:nvPicPr>
          <p:blipFill rotWithShape="1">
            <a:blip r:embed="rId4"/>
            <a:srcRect l="28489" t="19256" r="47948" b="62120"/>
            <a:stretch/>
          </p:blipFill>
          <p:spPr>
            <a:xfrm>
              <a:off x="6968992" y="4640029"/>
              <a:ext cx="4086225" cy="1488918"/>
            </a:xfrm>
            <a:prstGeom prst="rect">
              <a:avLst/>
            </a:prstGeom>
          </p:spPr>
        </p:pic>
        <p:pic>
          <p:nvPicPr>
            <p:cNvPr id="12" name="Picture 11"/>
            <p:cNvPicPr>
              <a:picLocks noChangeAspect="1"/>
            </p:cNvPicPr>
            <p:nvPr/>
          </p:nvPicPr>
          <p:blipFill rotWithShape="1">
            <a:blip r:embed="rId4"/>
            <a:srcRect l="28450" t="46876" r="47987" b="45750"/>
            <a:stretch/>
          </p:blipFill>
          <p:spPr>
            <a:xfrm>
              <a:off x="6968992" y="5979049"/>
              <a:ext cx="4086225" cy="589529"/>
            </a:xfrm>
            <a:prstGeom prst="rect">
              <a:avLst/>
            </a:prstGeom>
          </p:spPr>
        </p:pic>
      </p:grpSp>
      <p:sp>
        <p:nvSpPr>
          <p:cNvPr id="13" name="Rectangle 12"/>
          <p:cNvSpPr/>
          <p:nvPr/>
        </p:nvSpPr>
        <p:spPr>
          <a:xfrm>
            <a:off x="912361" y="925992"/>
            <a:ext cx="3690804" cy="646331"/>
          </a:xfrm>
          <a:prstGeom prst="rect">
            <a:avLst/>
          </a:prstGeom>
        </p:spPr>
        <p:txBody>
          <a:bodyPr wrap="square">
            <a:spAutoFit/>
          </a:bodyPr>
          <a:lstStyle/>
          <a:p>
            <a:r>
              <a:rPr lang="en-GB" dirty="0">
                <a:ea typeface="Calibri" panose="020F0502020204030204" pitchFamily="34" charset="0"/>
                <a:cs typeface="Times New Roman" panose="02020603050405020304" pitchFamily="18" charset="0"/>
              </a:rPr>
              <a:t>Current estimates place global conservation finance at:</a:t>
            </a:r>
            <a:endParaRPr lang="en-GB" dirty="0"/>
          </a:p>
        </p:txBody>
      </p:sp>
      <p:sp>
        <p:nvSpPr>
          <p:cNvPr id="14" name="Rectangle 13"/>
          <p:cNvSpPr/>
          <p:nvPr/>
        </p:nvSpPr>
        <p:spPr>
          <a:xfrm>
            <a:off x="6953694" y="915002"/>
            <a:ext cx="4221125" cy="646331"/>
          </a:xfrm>
          <a:prstGeom prst="rect">
            <a:avLst/>
          </a:prstGeom>
        </p:spPr>
        <p:txBody>
          <a:bodyPr wrap="square">
            <a:spAutoFit/>
          </a:bodyPr>
          <a:lstStyle/>
          <a:p>
            <a:r>
              <a:rPr lang="en-GB" dirty="0">
                <a:ea typeface="Calibri" panose="020F0502020204030204" pitchFamily="34" charset="0"/>
                <a:cs typeface="Times New Roman" panose="02020603050405020304" pitchFamily="18" charset="0"/>
              </a:rPr>
              <a:t>Finance needed to achieve CBD Aichi targets is estimated to be </a:t>
            </a:r>
            <a:endParaRPr lang="en-GB" dirty="0"/>
          </a:p>
        </p:txBody>
      </p:sp>
      <p:cxnSp>
        <p:nvCxnSpPr>
          <p:cNvPr id="16" name="Straight Arrow Connector 15"/>
          <p:cNvCxnSpPr/>
          <p:nvPr/>
        </p:nvCxnSpPr>
        <p:spPr>
          <a:xfrm>
            <a:off x="4574017" y="1790158"/>
            <a:ext cx="2495465" cy="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a:off x="5672375" y="1807529"/>
            <a:ext cx="0" cy="46963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4788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srcRect l="26737" t="24682" r="32947" b="24218"/>
          <a:stretch/>
        </p:blipFill>
        <p:spPr>
          <a:xfrm>
            <a:off x="5847699" y="284621"/>
            <a:ext cx="6299506" cy="4491328"/>
          </a:xfrm>
          <a:prstGeom prst="rect">
            <a:avLst/>
          </a:prstGeom>
        </p:spPr>
      </p:pic>
      <p:sp>
        <p:nvSpPr>
          <p:cNvPr id="2" name="Title 1"/>
          <p:cNvSpPr>
            <a:spLocks noGrp="1"/>
          </p:cNvSpPr>
          <p:nvPr>
            <p:ph type="title"/>
          </p:nvPr>
        </p:nvSpPr>
        <p:spPr>
          <a:xfrm>
            <a:off x="421513" y="226958"/>
            <a:ext cx="9265214" cy="687672"/>
          </a:xfrm>
        </p:spPr>
        <p:txBody>
          <a:bodyPr>
            <a:normAutofit/>
          </a:bodyPr>
          <a:lstStyle/>
          <a:p>
            <a:r>
              <a:rPr lang="en-GB" b="1" dirty="0"/>
              <a:t>Why Financial Reporting?</a:t>
            </a:r>
          </a:p>
        </p:txBody>
      </p:sp>
      <p:sp>
        <p:nvSpPr>
          <p:cNvPr id="12" name="Content Placeholder 2"/>
          <p:cNvSpPr txBox="1">
            <a:spLocks/>
          </p:cNvSpPr>
          <p:nvPr/>
        </p:nvSpPr>
        <p:spPr>
          <a:xfrm>
            <a:off x="421513" y="1109106"/>
            <a:ext cx="5517454" cy="4922633"/>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a:lstStyle>
          <a:p>
            <a:pPr>
              <a:buFont typeface="Wingdings" panose="05000000000000000000" pitchFamily="2" charset="2"/>
              <a:buChar char="Ø"/>
            </a:pPr>
            <a:r>
              <a:rPr lang="en-GB" sz="2200" dirty="0"/>
              <a:t>Define the funding gap</a:t>
            </a:r>
          </a:p>
          <a:p>
            <a:pPr lvl="1">
              <a:buFont typeface="Wingdings" panose="05000000000000000000" pitchFamily="2" charset="2"/>
              <a:buChar char="Ø"/>
            </a:pPr>
            <a:r>
              <a:rPr lang="en-GB" sz="2200" dirty="0"/>
              <a:t>What are we spending? </a:t>
            </a:r>
          </a:p>
          <a:p>
            <a:pPr lvl="1">
              <a:buFont typeface="Wingdings" panose="05000000000000000000" pitchFamily="2" charset="2"/>
              <a:buChar char="Ø"/>
            </a:pPr>
            <a:r>
              <a:rPr lang="en-GB" sz="2200" dirty="0"/>
              <a:t>Who are the main sources?</a:t>
            </a:r>
          </a:p>
          <a:p>
            <a:pPr lvl="1">
              <a:buFont typeface="Wingdings" panose="05000000000000000000" pitchFamily="2" charset="2"/>
              <a:buChar char="Ø"/>
            </a:pPr>
            <a:r>
              <a:rPr lang="en-GB" sz="2200" dirty="0"/>
              <a:t>Who are the main recipients?</a:t>
            </a:r>
          </a:p>
          <a:p>
            <a:pPr lvl="1">
              <a:buFont typeface="Wingdings" panose="05000000000000000000" pitchFamily="2" charset="2"/>
              <a:buChar char="Ø"/>
            </a:pPr>
            <a:r>
              <a:rPr lang="en-GB" sz="2200" dirty="0"/>
              <a:t>What sort of activities are funded?</a:t>
            </a:r>
          </a:p>
          <a:p>
            <a:pPr>
              <a:buFont typeface="Wingdings" panose="05000000000000000000" pitchFamily="2" charset="2"/>
              <a:buChar char="Ø"/>
            </a:pPr>
            <a:r>
              <a:rPr lang="en-GB" sz="2200" dirty="0"/>
              <a:t>Effectiveness of funding</a:t>
            </a:r>
          </a:p>
          <a:p>
            <a:pPr>
              <a:buFont typeface="Wingdings" panose="05000000000000000000" pitchFamily="2" charset="2"/>
              <a:buChar char="Ø"/>
            </a:pPr>
            <a:r>
              <a:rPr lang="en-GB" sz="2200" dirty="0"/>
              <a:t>Improve coherence and coordination</a:t>
            </a:r>
          </a:p>
          <a:p>
            <a:pPr>
              <a:buFont typeface="Wingdings" panose="05000000000000000000" pitchFamily="2" charset="2"/>
              <a:buChar char="Ø"/>
            </a:pPr>
            <a:r>
              <a:rPr lang="en-GB" sz="2200" dirty="0"/>
              <a:t>Fosters dialogue and discussion</a:t>
            </a:r>
          </a:p>
          <a:p>
            <a:pPr>
              <a:buFont typeface="Wingdings" panose="05000000000000000000" pitchFamily="2" charset="2"/>
              <a:buChar char="Ø"/>
            </a:pPr>
            <a:r>
              <a:rPr lang="en-GB" sz="2200" dirty="0"/>
              <a:t>Accountability and progress </a:t>
            </a:r>
          </a:p>
          <a:p>
            <a:pPr>
              <a:buFont typeface="Wingdings" panose="05000000000000000000" pitchFamily="2" charset="2"/>
              <a:buChar char="Ø"/>
            </a:pPr>
            <a:r>
              <a:rPr lang="en-GB" sz="2200" dirty="0"/>
              <a:t>Identify opportunities for resource mobilisation</a:t>
            </a:r>
          </a:p>
        </p:txBody>
      </p:sp>
      <p:pic>
        <p:nvPicPr>
          <p:cNvPr id="14" name="Picture 13"/>
          <p:cNvPicPr>
            <a:picLocks noChangeAspect="1"/>
          </p:cNvPicPr>
          <p:nvPr/>
        </p:nvPicPr>
        <p:blipFill rotWithShape="1">
          <a:blip r:embed="rId3"/>
          <a:srcRect l="23474" t="33579" r="28947" b="11965"/>
          <a:stretch/>
        </p:blipFill>
        <p:spPr>
          <a:xfrm>
            <a:off x="5435936" y="1236308"/>
            <a:ext cx="6473284" cy="4167536"/>
          </a:xfrm>
          <a:prstGeom prst="rect">
            <a:avLst/>
          </a:prstGeom>
        </p:spPr>
      </p:pic>
      <p:pic>
        <p:nvPicPr>
          <p:cNvPr id="15" name="Picture 14"/>
          <p:cNvPicPr>
            <a:picLocks noChangeAspect="1"/>
          </p:cNvPicPr>
          <p:nvPr/>
        </p:nvPicPr>
        <p:blipFill rotWithShape="1">
          <a:blip r:embed="rId4"/>
          <a:srcRect l="20500" t="27868" r="41786" b="36353"/>
          <a:stretch/>
        </p:blipFill>
        <p:spPr>
          <a:xfrm>
            <a:off x="5197951" y="2445224"/>
            <a:ext cx="6578526" cy="3510538"/>
          </a:xfrm>
          <a:prstGeom prst="rect">
            <a:avLst/>
          </a:prstGeom>
        </p:spPr>
      </p:pic>
      <p:sp>
        <p:nvSpPr>
          <p:cNvPr id="7" name="Rectangle 6"/>
          <p:cNvSpPr/>
          <p:nvPr/>
        </p:nvSpPr>
        <p:spPr>
          <a:xfrm>
            <a:off x="10661763" y="6031739"/>
            <a:ext cx="1247457" cy="340093"/>
          </a:xfrm>
          <a:prstGeom prst="rect">
            <a:avLst/>
          </a:prstGeom>
        </p:spPr>
        <p:txBody>
          <a:bodyPr wrap="none">
            <a:spAutoFit/>
          </a:bodyPr>
          <a:lstStyle/>
          <a:p>
            <a:pPr algn="just">
              <a:lnSpc>
                <a:spcPct val="115000"/>
              </a:lnSpc>
              <a:spcAft>
                <a:spcPts val="600"/>
              </a:spcAft>
            </a:pPr>
            <a:r>
              <a:rPr lang="en-GB" sz="1400" dirty="0">
                <a:latin typeface="Calibri" panose="020F0502020204030204" pitchFamily="34" charset="0"/>
                <a:ea typeface="Calibri" panose="020F0502020204030204" pitchFamily="34" charset="0"/>
                <a:cs typeface="Calibri" panose="020F0502020204030204" pitchFamily="34" charset="0"/>
              </a:rPr>
              <a:t>BIOFIN. (2016)</a:t>
            </a:r>
            <a:endParaRPr lang="en-GB"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558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8774" t="24146" r="44436" b="13572"/>
          <a:stretch/>
        </p:blipFill>
        <p:spPr>
          <a:xfrm>
            <a:off x="1449240" y="258792"/>
            <a:ext cx="8850700" cy="6021238"/>
          </a:xfrm>
          <a:prstGeom prst="rect">
            <a:avLst/>
          </a:prstGeom>
        </p:spPr>
      </p:pic>
      <p:sp>
        <p:nvSpPr>
          <p:cNvPr id="5" name="TextBox 4"/>
          <p:cNvSpPr txBox="1"/>
          <p:nvPr/>
        </p:nvSpPr>
        <p:spPr>
          <a:xfrm>
            <a:off x="10299940" y="5972253"/>
            <a:ext cx="1656271" cy="523220"/>
          </a:xfrm>
          <a:prstGeom prst="rect">
            <a:avLst/>
          </a:prstGeom>
          <a:noFill/>
        </p:spPr>
        <p:txBody>
          <a:bodyPr wrap="square" rtlCol="0">
            <a:spAutoFit/>
          </a:bodyPr>
          <a:lstStyle/>
          <a:p>
            <a:r>
              <a:rPr lang="en-GB" sz="1400" dirty="0"/>
              <a:t>(BIOFIN Workbook, 2016)</a:t>
            </a:r>
          </a:p>
        </p:txBody>
      </p:sp>
    </p:spTree>
    <p:extLst>
      <p:ext uri="{BB962C8B-B14F-4D97-AF65-F5344CB8AC3E}">
        <p14:creationId xmlns:p14="http://schemas.microsoft.com/office/powerpoint/2010/main" val="168614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2840972" y="1712537"/>
            <a:ext cx="8969771" cy="4559373"/>
            <a:chOff x="574686" y="504301"/>
            <a:chExt cx="8969771" cy="4559373"/>
          </a:xfrm>
        </p:grpSpPr>
        <p:grpSp>
          <p:nvGrpSpPr>
            <p:cNvPr id="10" name="Group 9"/>
            <p:cNvGrpSpPr/>
            <p:nvPr/>
          </p:nvGrpSpPr>
          <p:grpSpPr>
            <a:xfrm>
              <a:off x="4751742" y="504301"/>
              <a:ext cx="2275114" cy="1251858"/>
              <a:chOff x="4914901" y="816428"/>
              <a:chExt cx="2275114" cy="1251858"/>
            </a:xfrm>
          </p:grpSpPr>
          <p:sp>
            <p:nvSpPr>
              <p:cNvPr id="9" name="Rectangle 8"/>
              <p:cNvSpPr/>
              <p:nvPr/>
            </p:nvSpPr>
            <p:spPr>
              <a:xfrm>
                <a:off x="4914901" y="816428"/>
                <a:ext cx="2275114" cy="125185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8" name="TextBox 7"/>
              <p:cNvSpPr txBox="1"/>
              <p:nvPr/>
            </p:nvSpPr>
            <p:spPr>
              <a:xfrm>
                <a:off x="5012872" y="928512"/>
                <a:ext cx="2079172" cy="1015663"/>
              </a:xfrm>
              <a:prstGeom prst="rect">
                <a:avLst/>
              </a:prstGeom>
              <a:noFill/>
            </p:spPr>
            <p:txBody>
              <a:bodyPr wrap="square" rtlCol="0">
                <a:spAutoFit/>
              </a:bodyPr>
              <a:lstStyle/>
              <a:p>
                <a:pPr algn="ctr"/>
                <a:r>
                  <a:rPr lang="en-GB" sz="2000" b="1" dirty="0">
                    <a:solidFill>
                      <a:schemeClr val="bg1"/>
                    </a:solidFill>
                  </a:rPr>
                  <a:t>Domestic Resource Availability</a:t>
                </a:r>
              </a:p>
            </p:txBody>
          </p:sp>
        </p:grpSp>
        <p:grpSp>
          <p:nvGrpSpPr>
            <p:cNvPr id="11" name="Group 10"/>
            <p:cNvGrpSpPr/>
            <p:nvPr/>
          </p:nvGrpSpPr>
          <p:grpSpPr>
            <a:xfrm>
              <a:off x="2253851" y="2361189"/>
              <a:ext cx="2275114" cy="1251858"/>
              <a:chOff x="5333622" y="816429"/>
              <a:chExt cx="2275114" cy="1251858"/>
            </a:xfrm>
          </p:grpSpPr>
          <p:sp>
            <p:nvSpPr>
              <p:cNvPr id="12" name="Rectangle 11"/>
              <p:cNvSpPr/>
              <p:nvPr/>
            </p:nvSpPr>
            <p:spPr>
              <a:xfrm>
                <a:off x="5333622" y="816429"/>
                <a:ext cx="2275114" cy="125185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3" name="TextBox 12"/>
              <p:cNvSpPr txBox="1"/>
              <p:nvPr/>
            </p:nvSpPr>
            <p:spPr>
              <a:xfrm>
                <a:off x="5333622" y="1009873"/>
                <a:ext cx="2079172" cy="707886"/>
              </a:xfrm>
              <a:prstGeom prst="rect">
                <a:avLst/>
              </a:prstGeom>
              <a:noFill/>
            </p:spPr>
            <p:txBody>
              <a:bodyPr wrap="square" rtlCol="0">
                <a:spAutoFit/>
              </a:bodyPr>
              <a:lstStyle/>
              <a:p>
                <a:pPr algn="ctr"/>
                <a:r>
                  <a:rPr lang="en-GB" sz="2000" b="1" dirty="0">
                    <a:solidFill>
                      <a:schemeClr val="bg1"/>
                    </a:solidFill>
                  </a:rPr>
                  <a:t>Government and Public Budgets</a:t>
                </a:r>
              </a:p>
            </p:txBody>
          </p:sp>
        </p:grpSp>
        <p:grpSp>
          <p:nvGrpSpPr>
            <p:cNvPr id="14" name="Group 13"/>
            <p:cNvGrpSpPr/>
            <p:nvPr/>
          </p:nvGrpSpPr>
          <p:grpSpPr>
            <a:xfrm>
              <a:off x="4751742" y="2363083"/>
              <a:ext cx="2275114" cy="1251858"/>
              <a:chOff x="4914901" y="816428"/>
              <a:chExt cx="2275114" cy="1251858"/>
            </a:xfrm>
          </p:grpSpPr>
          <p:sp>
            <p:nvSpPr>
              <p:cNvPr id="15" name="Rectangle 14"/>
              <p:cNvSpPr/>
              <p:nvPr/>
            </p:nvSpPr>
            <p:spPr>
              <a:xfrm>
                <a:off x="4914901" y="816428"/>
                <a:ext cx="2275114" cy="125185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6" name="TextBox 15"/>
              <p:cNvSpPr txBox="1"/>
              <p:nvPr/>
            </p:nvSpPr>
            <p:spPr>
              <a:xfrm>
                <a:off x="5012872" y="928512"/>
                <a:ext cx="2079172" cy="707886"/>
              </a:xfrm>
              <a:prstGeom prst="rect">
                <a:avLst/>
              </a:prstGeom>
              <a:noFill/>
            </p:spPr>
            <p:txBody>
              <a:bodyPr wrap="square" rtlCol="0">
                <a:spAutoFit/>
              </a:bodyPr>
              <a:lstStyle/>
              <a:p>
                <a:pPr algn="ctr"/>
                <a:r>
                  <a:rPr lang="en-GB" sz="2000" b="1" dirty="0">
                    <a:solidFill>
                      <a:schemeClr val="bg1"/>
                    </a:solidFill>
                  </a:rPr>
                  <a:t>Private Sectors and Markets</a:t>
                </a:r>
              </a:p>
            </p:txBody>
          </p:sp>
        </p:grpSp>
        <p:grpSp>
          <p:nvGrpSpPr>
            <p:cNvPr id="17" name="Group 16"/>
            <p:cNvGrpSpPr/>
            <p:nvPr/>
          </p:nvGrpSpPr>
          <p:grpSpPr>
            <a:xfrm>
              <a:off x="7269343" y="2361189"/>
              <a:ext cx="2275114" cy="1251858"/>
              <a:chOff x="4515890" y="814534"/>
              <a:chExt cx="2275114" cy="1251858"/>
            </a:xfrm>
          </p:grpSpPr>
          <p:sp>
            <p:nvSpPr>
              <p:cNvPr id="18" name="Rectangle 17"/>
              <p:cNvSpPr/>
              <p:nvPr/>
            </p:nvSpPr>
            <p:spPr>
              <a:xfrm>
                <a:off x="4515890" y="814534"/>
                <a:ext cx="2275114" cy="125185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9" name="TextBox 18"/>
              <p:cNvSpPr txBox="1"/>
              <p:nvPr/>
            </p:nvSpPr>
            <p:spPr>
              <a:xfrm>
                <a:off x="4613860" y="878863"/>
                <a:ext cx="2079172" cy="1077218"/>
              </a:xfrm>
              <a:prstGeom prst="rect">
                <a:avLst/>
              </a:prstGeom>
              <a:noFill/>
            </p:spPr>
            <p:txBody>
              <a:bodyPr wrap="square" rtlCol="0">
                <a:spAutoFit/>
              </a:bodyPr>
              <a:lstStyle/>
              <a:p>
                <a:pPr algn="ctr"/>
                <a:r>
                  <a:rPr lang="en-GB" sz="2000" b="1" dirty="0">
                    <a:solidFill>
                      <a:schemeClr val="bg1"/>
                    </a:solidFill>
                  </a:rPr>
                  <a:t>Other/Non-profit</a:t>
                </a:r>
              </a:p>
              <a:p>
                <a:pPr algn="ctr"/>
                <a:endParaRPr lang="en-GB" sz="2000" b="1" dirty="0">
                  <a:solidFill>
                    <a:schemeClr val="bg1"/>
                  </a:solidFill>
                </a:endParaRPr>
              </a:p>
              <a:p>
                <a:pPr algn="ctr"/>
                <a:r>
                  <a:rPr lang="en-GB" sz="1200" b="1" dirty="0">
                    <a:solidFill>
                      <a:schemeClr val="bg1"/>
                    </a:solidFill>
                  </a:rPr>
                  <a:t>(NGOs, Foundations, academia)</a:t>
                </a:r>
              </a:p>
            </p:txBody>
          </p:sp>
        </p:grpSp>
        <p:grpSp>
          <p:nvGrpSpPr>
            <p:cNvPr id="20" name="Group 19"/>
            <p:cNvGrpSpPr/>
            <p:nvPr/>
          </p:nvGrpSpPr>
          <p:grpSpPr>
            <a:xfrm>
              <a:off x="574686" y="4151766"/>
              <a:ext cx="1427548" cy="890834"/>
              <a:chOff x="5128033" y="801586"/>
              <a:chExt cx="2275114" cy="1251858"/>
            </a:xfrm>
          </p:grpSpPr>
          <p:sp>
            <p:nvSpPr>
              <p:cNvPr id="21" name="Rectangle 20"/>
              <p:cNvSpPr/>
              <p:nvPr/>
            </p:nvSpPr>
            <p:spPr>
              <a:xfrm>
                <a:off x="5128033" y="801586"/>
                <a:ext cx="2275114" cy="125185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22" name="TextBox 21"/>
              <p:cNvSpPr txBox="1"/>
              <p:nvPr/>
            </p:nvSpPr>
            <p:spPr>
              <a:xfrm>
                <a:off x="5301222" y="928512"/>
                <a:ext cx="2079173" cy="400110"/>
              </a:xfrm>
              <a:prstGeom prst="rect">
                <a:avLst/>
              </a:prstGeom>
              <a:noFill/>
            </p:spPr>
            <p:txBody>
              <a:bodyPr wrap="square" rtlCol="0">
                <a:spAutoFit/>
              </a:bodyPr>
              <a:lstStyle/>
              <a:p>
                <a:pPr algn="ctr"/>
                <a:r>
                  <a:rPr lang="en-GB" sz="2000" b="1" dirty="0">
                    <a:solidFill>
                      <a:schemeClr val="bg1"/>
                    </a:solidFill>
                  </a:rPr>
                  <a:t>National</a:t>
                </a:r>
              </a:p>
            </p:txBody>
          </p:sp>
        </p:grpSp>
        <p:grpSp>
          <p:nvGrpSpPr>
            <p:cNvPr id="26" name="Group 25"/>
            <p:cNvGrpSpPr/>
            <p:nvPr/>
          </p:nvGrpSpPr>
          <p:grpSpPr>
            <a:xfrm>
              <a:off x="2171827" y="4162328"/>
              <a:ext cx="1427548" cy="890834"/>
              <a:chOff x="4776110" y="816428"/>
              <a:chExt cx="2275114" cy="1251858"/>
            </a:xfrm>
          </p:grpSpPr>
          <p:sp>
            <p:nvSpPr>
              <p:cNvPr id="27" name="Rectangle 26"/>
              <p:cNvSpPr/>
              <p:nvPr/>
            </p:nvSpPr>
            <p:spPr>
              <a:xfrm>
                <a:off x="4776110" y="816428"/>
                <a:ext cx="2275114" cy="125185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28" name="TextBox 27"/>
              <p:cNvSpPr txBox="1"/>
              <p:nvPr/>
            </p:nvSpPr>
            <p:spPr>
              <a:xfrm>
                <a:off x="4841508" y="928512"/>
                <a:ext cx="2079172" cy="562261"/>
              </a:xfrm>
              <a:prstGeom prst="rect">
                <a:avLst/>
              </a:prstGeom>
              <a:noFill/>
            </p:spPr>
            <p:txBody>
              <a:bodyPr wrap="square" rtlCol="0">
                <a:spAutoFit/>
              </a:bodyPr>
              <a:lstStyle/>
              <a:p>
                <a:pPr algn="ctr"/>
                <a:r>
                  <a:rPr lang="en-GB" sz="2000" b="1" dirty="0">
                    <a:solidFill>
                      <a:schemeClr val="bg1"/>
                    </a:solidFill>
                  </a:rPr>
                  <a:t>Regional</a:t>
                </a:r>
              </a:p>
            </p:txBody>
          </p:sp>
        </p:grpSp>
        <p:grpSp>
          <p:nvGrpSpPr>
            <p:cNvPr id="29" name="Group 28"/>
            <p:cNvGrpSpPr/>
            <p:nvPr/>
          </p:nvGrpSpPr>
          <p:grpSpPr>
            <a:xfrm>
              <a:off x="3768968" y="4172840"/>
              <a:ext cx="1427548" cy="890834"/>
              <a:chOff x="4701769" y="831200"/>
              <a:chExt cx="2275114" cy="1251858"/>
            </a:xfrm>
          </p:grpSpPr>
          <p:sp>
            <p:nvSpPr>
              <p:cNvPr id="30" name="Rectangle 29"/>
              <p:cNvSpPr/>
              <p:nvPr/>
            </p:nvSpPr>
            <p:spPr>
              <a:xfrm>
                <a:off x="4701769" y="831200"/>
                <a:ext cx="2275114" cy="125185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31" name="TextBox 30"/>
              <p:cNvSpPr txBox="1"/>
              <p:nvPr/>
            </p:nvSpPr>
            <p:spPr>
              <a:xfrm>
                <a:off x="4721608" y="943072"/>
                <a:ext cx="2079172" cy="562261"/>
              </a:xfrm>
              <a:prstGeom prst="rect">
                <a:avLst/>
              </a:prstGeom>
              <a:noFill/>
            </p:spPr>
            <p:txBody>
              <a:bodyPr wrap="square" rtlCol="0">
                <a:spAutoFit/>
              </a:bodyPr>
              <a:lstStyle/>
              <a:p>
                <a:pPr algn="ctr"/>
                <a:r>
                  <a:rPr lang="en-GB" sz="2000" b="1" dirty="0">
                    <a:solidFill>
                      <a:schemeClr val="bg1"/>
                    </a:solidFill>
                  </a:rPr>
                  <a:t>Local</a:t>
                </a:r>
              </a:p>
            </p:txBody>
          </p:sp>
        </p:grpSp>
        <p:cxnSp>
          <p:nvCxnSpPr>
            <p:cNvPr id="36" name="Straight Connector 35"/>
            <p:cNvCxnSpPr>
              <a:stCxn id="9" idx="2"/>
              <a:endCxn id="15" idx="0"/>
            </p:cNvCxnSpPr>
            <p:nvPr/>
          </p:nvCxnSpPr>
          <p:spPr>
            <a:xfrm>
              <a:off x="5889299" y="1756159"/>
              <a:ext cx="0" cy="6069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391408" y="2095272"/>
              <a:ext cx="5414503" cy="509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2" idx="0"/>
            </p:cNvCxnSpPr>
            <p:nvPr/>
          </p:nvCxnSpPr>
          <p:spPr>
            <a:xfrm flipV="1">
              <a:off x="3391408" y="2081524"/>
              <a:ext cx="0" cy="27966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8805911" y="2086404"/>
              <a:ext cx="0" cy="27966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27" idx="0"/>
            </p:cNvCxnSpPr>
            <p:nvPr/>
          </p:nvCxnSpPr>
          <p:spPr>
            <a:xfrm flipV="1">
              <a:off x="2885601" y="3613047"/>
              <a:ext cx="0" cy="54928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1283590" y="3882662"/>
              <a:ext cx="3150127" cy="50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1283590" y="3872101"/>
              <a:ext cx="0" cy="27966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4433717" y="3893175"/>
              <a:ext cx="0" cy="27966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2" name="Title 1"/>
          <p:cNvSpPr>
            <a:spLocks noGrp="1"/>
          </p:cNvSpPr>
          <p:nvPr>
            <p:ph type="title"/>
          </p:nvPr>
        </p:nvSpPr>
        <p:spPr>
          <a:xfrm>
            <a:off x="238032" y="261816"/>
            <a:ext cx="9273397" cy="547387"/>
          </a:xfrm>
        </p:spPr>
        <p:txBody>
          <a:bodyPr>
            <a:normAutofit/>
          </a:bodyPr>
          <a:lstStyle/>
          <a:p>
            <a:r>
              <a:rPr lang="en-US" sz="3200" b="1" dirty="0"/>
              <a:t>Biodiversity Expenditure Reviews</a:t>
            </a:r>
          </a:p>
        </p:txBody>
      </p:sp>
      <p:sp>
        <p:nvSpPr>
          <p:cNvPr id="3" name="Rectangle 2"/>
          <p:cNvSpPr/>
          <p:nvPr/>
        </p:nvSpPr>
        <p:spPr>
          <a:xfrm>
            <a:off x="293994" y="850681"/>
            <a:ext cx="6520309" cy="2364493"/>
          </a:xfrm>
          <a:prstGeom prst="rect">
            <a:avLst/>
          </a:prstGeom>
        </p:spPr>
        <p:txBody>
          <a:bodyPr wrap="square">
            <a:spAutoFit/>
          </a:bodyPr>
          <a:lstStyle/>
          <a:p>
            <a:pPr>
              <a:lnSpc>
                <a:spcPct val="107000"/>
              </a:lnSpc>
              <a:spcAft>
                <a:spcPts val="800"/>
              </a:spcAft>
            </a:pPr>
            <a:r>
              <a:rPr lang="en-GB" sz="2300" dirty="0">
                <a:latin typeface="Calibri" panose="020F0502020204030204" pitchFamily="34" charset="0"/>
                <a:ea typeface="Calibri" panose="020F0502020204030204" pitchFamily="34" charset="0"/>
                <a:cs typeface="Times New Roman" panose="02020603050405020304" pitchFamily="18" charset="0"/>
              </a:rPr>
              <a:t>“</a:t>
            </a:r>
            <a:r>
              <a:rPr lang="en-GB" sz="2300" i="1" dirty="0">
                <a:latin typeface="Calibri" panose="020F0502020204030204" pitchFamily="34" charset="0"/>
                <a:ea typeface="Calibri" panose="020F0502020204030204" pitchFamily="34" charset="0"/>
                <a:cs typeface="Times New Roman" panose="02020603050405020304" pitchFamily="18" charset="0"/>
              </a:rPr>
              <a:t>A systematic review and critical analysis of the amount of biodiversity-related expenditures by key finance actors within a country in order to align expenditures with national goals, and to develop a baseline for past and future biodiversity finance</a:t>
            </a:r>
            <a:r>
              <a:rPr lang="en-GB" sz="2300" dirty="0">
                <a:latin typeface="Calibri" panose="020F0502020204030204" pitchFamily="34" charset="0"/>
                <a:ea typeface="Calibri" panose="020F0502020204030204" pitchFamily="34" charset="0"/>
                <a:cs typeface="Times New Roman" panose="02020603050405020304" pitchFamily="18" charset="0"/>
              </a:rPr>
              <a:t>” (BIOFIN; 2015).</a:t>
            </a:r>
          </a:p>
        </p:txBody>
      </p:sp>
    </p:spTree>
    <p:extLst>
      <p:ext uri="{BB962C8B-B14F-4D97-AF65-F5344CB8AC3E}">
        <p14:creationId xmlns:p14="http://schemas.microsoft.com/office/powerpoint/2010/main" val="372293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nded Design Blue 16x9">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4D8109F-05D6-4A26-8F7E-3EF448E618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banded nature presentation with mountain sunrise photo  (widescreen)</Template>
  <TotalTime>1952</TotalTime>
  <Words>1186</Words>
  <Application>Microsoft Office PowerPoint</Application>
  <PresentationFormat>Custom</PresentationFormat>
  <Paragraphs>187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Banded Design Blue 16x9</vt:lpstr>
      <vt:lpstr>A National Biodiversity Expenditure Review for Ireland</vt:lpstr>
      <vt:lpstr>Project objectives</vt:lpstr>
      <vt:lpstr>Methods</vt:lpstr>
      <vt:lpstr>Global Biodiversity Loss</vt:lpstr>
      <vt:lpstr>Biodiversity Decline in Europe and Ireland</vt:lpstr>
      <vt:lpstr>The Conservation Funding Gap</vt:lpstr>
      <vt:lpstr>Why Financial Reporting?</vt:lpstr>
      <vt:lpstr>PowerPoint Presentation</vt:lpstr>
      <vt:lpstr>Biodiversity Expenditure Reviews</vt:lpstr>
      <vt:lpstr>Undertaking a Biodiversity Expenditure Review</vt:lpstr>
      <vt:lpstr>Programmes and activities linked to biodiversity often target multiple environmental objectives…</vt:lpstr>
      <vt:lpstr>Rio Markers: What to include and to what extent?</vt:lpstr>
      <vt:lpstr>PowerPoint Presentation</vt:lpstr>
      <vt:lpstr>Progress so far:</vt:lpstr>
      <vt:lpstr>Questions:</vt:lpstr>
      <vt:lpstr>Thank you for your time.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National Biodiversity Expenditure Review for Ireland</dc:title>
  <dc:creator>Rachel Morrison</dc:creator>
  <cp:lastModifiedBy>Mary Ann ODwyer - (DAHG)</cp:lastModifiedBy>
  <cp:revision>76</cp:revision>
  <cp:lastPrinted>2017-02-10T13:49:13Z</cp:lastPrinted>
  <dcterms:created xsi:type="dcterms:W3CDTF">2017-02-03T11:48:12Z</dcterms:created>
  <dcterms:modified xsi:type="dcterms:W3CDTF">2017-02-14T10:09:37Z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TC028952539991</vt:lpwstr>
  </property>
</Properties>
</file>